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1973" r:id="rId2"/>
    <p:sldId id="271" r:id="rId3"/>
    <p:sldId id="262" r:id="rId4"/>
    <p:sldId id="273" r:id="rId5"/>
    <p:sldId id="1944" r:id="rId6"/>
    <p:sldId id="1936" r:id="rId7"/>
    <p:sldId id="403" r:id="rId8"/>
    <p:sldId id="903" r:id="rId9"/>
    <p:sldId id="261" r:id="rId10"/>
    <p:sldId id="946" r:id="rId11"/>
    <p:sldId id="1945" r:id="rId12"/>
    <p:sldId id="1975" r:id="rId13"/>
    <p:sldId id="282" r:id="rId14"/>
    <p:sldId id="1951" r:id="rId15"/>
    <p:sldId id="1968" r:id="rId16"/>
    <p:sldId id="948" r:id="rId17"/>
    <p:sldId id="938" r:id="rId18"/>
    <p:sldId id="278" r:id="rId19"/>
    <p:sldId id="1967" r:id="rId20"/>
    <p:sldId id="1963" r:id="rId21"/>
    <p:sldId id="1956" r:id="rId22"/>
    <p:sldId id="944" r:id="rId23"/>
    <p:sldId id="950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A34"/>
    <a:srgbClr val="B693CD"/>
    <a:srgbClr val="84C5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189124-E011-4E13-BF7D-B812EE026AAB}" v="19" dt="2023-11-19T18:40:19.7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94" autoAdjust="0"/>
    <p:restoredTop sz="94660"/>
  </p:normalViewPr>
  <p:slideViewPr>
    <p:cSldViewPr snapToGrid="0">
      <p:cViewPr>
        <p:scale>
          <a:sx n="100" d="100"/>
          <a:sy n="100" d="100"/>
        </p:scale>
        <p:origin x="108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ühn Tilo (htil)" userId="167cfc0e-339a-4967-b23a-e6460d751c4a" providerId="ADAL" clId="{2B189124-E011-4E13-BF7D-B812EE026AAB}"/>
    <pc:docChg chg="delSld modSld sldOrd">
      <pc:chgData name="Hühn Tilo (htil)" userId="167cfc0e-339a-4967-b23a-e6460d751c4a" providerId="ADAL" clId="{2B189124-E011-4E13-BF7D-B812EE026AAB}" dt="2023-11-19T18:40:19.702" v="106"/>
      <pc:docMkLst>
        <pc:docMk/>
      </pc:docMkLst>
      <pc:sldChg chg="del">
        <pc:chgData name="Hühn Tilo (htil)" userId="167cfc0e-339a-4967-b23a-e6460d751c4a" providerId="ADAL" clId="{2B189124-E011-4E13-BF7D-B812EE026AAB}" dt="2023-11-19T18:14:20.144" v="38" actId="47"/>
        <pc:sldMkLst>
          <pc:docMk/>
          <pc:sldMk cId="2680905276" sldId="263"/>
        </pc:sldMkLst>
      </pc:sldChg>
      <pc:sldChg chg="del">
        <pc:chgData name="Hühn Tilo (htil)" userId="167cfc0e-339a-4967-b23a-e6460d751c4a" providerId="ADAL" clId="{2B189124-E011-4E13-BF7D-B812EE026AAB}" dt="2023-11-19T18:14:20.144" v="38" actId="47"/>
        <pc:sldMkLst>
          <pc:docMk/>
          <pc:sldMk cId="4155115094" sldId="272"/>
        </pc:sldMkLst>
      </pc:sldChg>
      <pc:sldChg chg="modSp mod">
        <pc:chgData name="Hühn Tilo (htil)" userId="167cfc0e-339a-4967-b23a-e6460d751c4a" providerId="ADAL" clId="{2B189124-E011-4E13-BF7D-B812EE026AAB}" dt="2023-11-19T18:26:19.578" v="95" actId="20577"/>
        <pc:sldMkLst>
          <pc:docMk/>
          <pc:sldMk cId="3246325338" sldId="903"/>
        </pc:sldMkLst>
        <pc:spChg chg="mod">
          <ac:chgData name="Hühn Tilo (htil)" userId="167cfc0e-339a-4967-b23a-e6460d751c4a" providerId="ADAL" clId="{2B189124-E011-4E13-BF7D-B812EE026AAB}" dt="2023-11-19T18:26:19.578" v="95" actId="20577"/>
          <ac:spMkLst>
            <pc:docMk/>
            <pc:sldMk cId="3246325338" sldId="903"/>
            <ac:spMk id="24" creationId="{9981A9CA-FBAB-4182-A2E2-C781308F25FA}"/>
          </ac:spMkLst>
        </pc:spChg>
      </pc:sldChg>
      <pc:sldChg chg="del">
        <pc:chgData name="Hühn Tilo (htil)" userId="167cfc0e-339a-4967-b23a-e6460d751c4a" providerId="ADAL" clId="{2B189124-E011-4E13-BF7D-B812EE026AAB}" dt="2023-11-19T18:13:58.958" v="36" actId="47"/>
        <pc:sldMkLst>
          <pc:docMk/>
          <pc:sldMk cId="1754237425" sldId="937"/>
        </pc:sldMkLst>
      </pc:sldChg>
      <pc:sldChg chg="del">
        <pc:chgData name="Hühn Tilo (htil)" userId="167cfc0e-339a-4967-b23a-e6460d751c4a" providerId="ADAL" clId="{2B189124-E011-4E13-BF7D-B812EE026AAB}" dt="2023-11-19T18:28:33.552" v="98" actId="47"/>
        <pc:sldMkLst>
          <pc:docMk/>
          <pc:sldMk cId="444059793" sldId="941"/>
        </pc:sldMkLst>
      </pc:sldChg>
      <pc:sldChg chg="del">
        <pc:chgData name="Hühn Tilo (htil)" userId="167cfc0e-339a-4967-b23a-e6460d751c4a" providerId="ADAL" clId="{2B189124-E011-4E13-BF7D-B812EE026AAB}" dt="2023-11-19T18:14:00.331" v="37" actId="47"/>
        <pc:sldMkLst>
          <pc:docMk/>
          <pc:sldMk cId="558453600" sldId="949"/>
        </pc:sldMkLst>
      </pc:sldChg>
      <pc:sldChg chg="del">
        <pc:chgData name="Hühn Tilo (htil)" userId="167cfc0e-339a-4967-b23a-e6460d751c4a" providerId="ADAL" clId="{2B189124-E011-4E13-BF7D-B812EE026AAB}" dt="2023-11-19T18:14:20.144" v="38" actId="47"/>
        <pc:sldMkLst>
          <pc:docMk/>
          <pc:sldMk cId="4201202896" sldId="952"/>
        </pc:sldMkLst>
      </pc:sldChg>
      <pc:sldChg chg="del">
        <pc:chgData name="Hühn Tilo (htil)" userId="167cfc0e-339a-4967-b23a-e6460d751c4a" providerId="ADAL" clId="{2B189124-E011-4E13-BF7D-B812EE026AAB}" dt="2023-11-19T18:28:38.920" v="99" actId="47"/>
        <pc:sldMkLst>
          <pc:docMk/>
          <pc:sldMk cId="2145779509" sldId="969"/>
        </pc:sldMkLst>
      </pc:sldChg>
      <pc:sldChg chg="ord">
        <pc:chgData name="Hühn Tilo (htil)" userId="167cfc0e-339a-4967-b23a-e6460d751c4a" providerId="ADAL" clId="{2B189124-E011-4E13-BF7D-B812EE026AAB}" dt="2023-11-19T18:30:35.653" v="103"/>
        <pc:sldMkLst>
          <pc:docMk/>
          <pc:sldMk cId="2198614447" sldId="1944"/>
        </pc:sldMkLst>
      </pc:sldChg>
      <pc:sldChg chg="del ord">
        <pc:chgData name="Hühn Tilo (htil)" userId="167cfc0e-339a-4967-b23a-e6460d751c4a" providerId="ADAL" clId="{2B189124-E011-4E13-BF7D-B812EE026AAB}" dt="2023-11-19T18:30:55.688" v="104" actId="47"/>
        <pc:sldMkLst>
          <pc:docMk/>
          <pc:sldMk cId="1241516063" sldId="1952"/>
        </pc:sldMkLst>
      </pc:sldChg>
      <pc:sldChg chg="del">
        <pc:chgData name="Hühn Tilo (htil)" userId="167cfc0e-339a-4967-b23a-e6460d751c4a" providerId="ADAL" clId="{2B189124-E011-4E13-BF7D-B812EE026AAB}" dt="2023-11-19T18:27:46.206" v="97" actId="47"/>
        <pc:sldMkLst>
          <pc:docMk/>
          <pc:sldMk cId="3061551466" sldId="1955"/>
        </pc:sldMkLst>
      </pc:sldChg>
      <pc:sldChg chg="del">
        <pc:chgData name="Hühn Tilo (htil)" userId="167cfc0e-339a-4967-b23a-e6460d751c4a" providerId="ADAL" clId="{2B189124-E011-4E13-BF7D-B812EE026AAB}" dt="2023-11-19T18:27:21.895" v="96" actId="47"/>
        <pc:sldMkLst>
          <pc:docMk/>
          <pc:sldMk cId="2132457795" sldId="1965"/>
        </pc:sldMkLst>
      </pc:sldChg>
      <pc:sldChg chg="addSp delSp modSp mod">
        <pc:chgData name="Hühn Tilo (htil)" userId="167cfc0e-339a-4967-b23a-e6460d751c4a" providerId="ADAL" clId="{2B189124-E011-4E13-BF7D-B812EE026AAB}" dt="2023-11-19T18:13:28.052" v="35" actId="20577"/>
        <pc:sldMkLst>
          <pc:docMk/>
          <pc:sldMk cId="3448078647" sldId="1973"/>
        </pc:sldMkLst>
        <pc:spChg chg="mod">
          <ac:chgData name="Hühn Tilo (htil)" userId="167cfc0e-339a-4967-b23a-e6460d751c4a" providerId="ADAL" clId="{2B189124-E011-4E13-BF7D-B812EE026AAB}" dt="2023-11-19T18:13:28.052" v="35" actId="20577"/>
          <ac:spMkLst>
            <pc:docMk/>
            <pc:sldMk cId="3448078647" sldId="1973"/>
            <ac:spMk id="2" creationId="{23653B42-9E2E-B897-445E-AFC37049CC46}"/>
          </ac:spMkLst>
        </pc:spChg>
        <pc:picChg chg="del">
          <ac:chgData name="Hühn Tilo (htil)" userId="167cfc0e-339a-4967-b23a-e6460d751c4a" providerId="ADAL" clId="{2B189124-E011-4E13-BF7D-B812EE026AAB}" dt="2023-11-19T18:10:00.058" v="0" actId="478"/>
          <ac:picMkLst>
            <pc:docMk/>
            <pc:sldMk cId="3448078647" sldId="1973"/>
            <ac:picMk id="10" creationId="{AA8D4212-6BA9-9D49-9BAD-15AB1034069B}"/>
          </ac:picMkLst>
        </pc:picChg>
        <pc:picChg chg="add mod">
          <ac:chgData name="Hühn Tilo (htil)" userId="167cfc0e-339a-4967-b23a-e6460d751c4a" providerId="ADAL" clId="{2B189124-E011-4E13-BF7D-B812EE026AAB}" dt="2023-11-19T18:12:53.145" v="16" actId="1038"/>
          <ac:picMkLst>
            <pc:docMk/>
            <pc:sldMk cId="3448078647" sldId="1973"/>
            <ac:picMk id="14" creationId="{42E5C693-0976-51AF-696E-7BB139F5C476}"/>
          </ac:picMkLst>
        </pc:picChg>
      </pc:sldChg>
      <pc:sldChg chg="modAnim">
        <pc:chgData name="Hühn Tilo (htil)" userId="167cfc0e-339a-4967-b23a-e6460d751c4a" providerId="ADAL" clId="{2B189124-E011-4E13-BF7D-B812EE026AAB}" dt="2023-11-19T18:40:19.702" v="106"/>
        <pc:sldMkLst>
          <pc:docMk/>
          <pc:sldMk cId="1744267822" sldId="19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20184-9F92-46D7-85E9-540D67ED8BD8}" type="datetimeFigureOut">
              <a:rPr lang="de-CH" smtClean="0"/>
              <a:t>17.11.2023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98774-2731-47C6-AA93-56BC0246C6D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77384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2A053-9E28-4D4C-B446-3C2814735B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469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A053-9E28-4D4C-B446-3C2814735B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09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A053-9E28-4D4C-B446-3C2814735B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4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29BD-8AAD-4D03-BA45-37FB548B019C}" type="datetimeFigureOut">
              <a:rPr lang="de-CH" smtClean="0"/>
              <a:t>17.11.2023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9263-80F0-42F9-BE01-D61E3FBB76A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02182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29BD-8AAD-4D03-BA45-37FB548B019C}" type="datetimeFigureOut">
              <a:rPr lang="de-CH" smtClean="0"/>
              <a:t>17.11.2023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9263-80F0-42F9-BE01-D61E3FBB76A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61647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29BD-8AAD-4D03-BA45-37FB548B019C}" type="datetimeFigureOut">
              <a:rPr lang="de-CH" smtClean="0"/>
              <a:t>17.11.2023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9263-80F0-42F9-BE01-D61E3FBB76A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426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697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29BD-8AAD-4D03-BA45-37FB548B019C}" type="datetimeFigureOut">
              <a:rPr lang="de-CH" smtClean="0"/>
              <a:t>17.11.2023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9263-80F0-42F9-BE01-D61E3FBB76A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16268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29BD-8AAD-4D03-BA45-37FB548B019C}" type="datetimeFigureOut">
              <a:rPr lang="de-CH" smtClean="0"/>
              <a:t>17.11.2023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9263-80F0-42F9-BE01-D61E3FBB76A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99396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29BD-8AAD-4D03-BA45-37FB548B019C}" type="datetimeFigureOut">
              <a:rPr lang="de-CH" smtClean="0"/>
              <a:t>17.11.2023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9263-80F0-42F9-BE01-D61E3FBB76A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94811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29BD-8AAD-4D03-BA45-37FB548B019C}" type="datetimeFigureOut">
              <a:rPr lang="de-CH" smtClean="0"/>
              <a:t>17.11.2023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9263-80F0-42F9-BE01-D61E3FBB76A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60603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29BD-8AAD-4D03-BA45-37FB548B019C}" type="datetimeFigureOut">
              <a:rPr lang="de-CH" smtClean="0"/>
              <a:t>17.11.2023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9263-80F0-42F9-BE01-D61E3FBB76A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76535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29BD-8AAD-4D03-BA45-37FB548B019C}" type="datetimeFigureOut">
              <a:rPr lang="de-CH" smtClean="0"/>
              <a:t>17.11.2023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9263-80F0-42F9-BE01-D61E3FBB76A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97229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29BD-8AAD-4D03-BA45-37FB548B019C}" type="datetimeFigureOut">
              <a:rPr lang="de-CH" smtClean="0"/>
              <a:t>17.11.2023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9263-80F0-42F9-BE01-D61E3FBB76A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41938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29BD-8AAD-4D03-BA45-37FB548B019C}" type="datetimeFigureOut">
              <a:rPr lang="de-CH" smtClean="0"/>
              <a:t>17.11.2023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9263-80F0-42F9-BE01-D61E3FBB76A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35996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A29BD-8AAD-4D03-BA45-37FB548B019C}" type="datetimeFigureOut">
              <a:rPr lang="de-CH" smtClean="0"/>
              <a:t>17.11.2023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19263-80F0-42F9-BE01-D61E3FBB76A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2005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hyperlink" Target="https://impact.zhaw.ch/de/artikel/planetary-health-weshalb-aus-nahrungsmittelketten-netzwerke-werden-muessen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-nut.com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3.png"/><Relationship Id="rId18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12" Type="http://schemas.openxmlformats.org/officeDocument/2006/relationships/image" Target="../media/image2.png"/><Relationship Id="rId17" Type="http://schemas.openxmlformats.org/officeDocument/2006/relationships/image" Target="../media/image11.png"/><Relationship Id="rId2" Type="http://schemas.openxmlformats.org/officeDocument/2006/relationships/image" Target="../media/image9.jpe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5" Type="http://schemas.openxmlformats.org/officeDocument/2006/relationships/hyperlink" Target="https://impact.zhaw.ch/de/artikel/nahrungsmittel-zwischen-territorium-und-tank" TargetMode="External"/><Relationship Id="rId10" Type="http://schemas.openxmlformats.org/officeDocument/2006/relationships/image" Target="../media/image43.jpeg"/><Relationship Id="rId4" Type="http://schemas.openxmlformats.org/officeDocument/2006/relationships/hyperlink" Target="https://www.servustv.com/wissen/v/aa-273cehpw51w11/" TargetMode="External"/><Relationship Id="rId9" Type="http://schemas.openxmlformats.org/officeDocument/2006/relationships/image" Target="../media/image42.jpeg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hyperlink" Target="https://www.research-collection.ethz.ch/handle/20.500.11850/478289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3.png"/><Relationship Id="rId2" Type="http://schemas.openxmlformats.org/officeDocument/2006/relationships/hyperlink" Target="https://www.zhaw.ch/en/lsfm/study/master/preneurship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foodcampus.berlin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2.png"/><Relationship Id="rId7" Type="http://schemas.openxmlformats.org/officeDocument/2006/relationships/image" Target="../media/image6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h.linkedin.com/in/tilohuehnprocessdesign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mpact.zhaw.ch/de/artikel/mehr-wertigkeit-weniger-market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mpact.zhaw.ch/en/article/narratives-of-food-and-how-they-influence-us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06B62EA1-DE41-490F-894F-18DE81AD111A" descr="IMG_4816.jpg">
            <a:extLst>
              <a:ext uri="{FF2B5EF4-FFF2-40B4-BE49-F238E27FC236}">
                <a16:creationId xmlns:a16="http://schemas.microsoft.com/office/drawing/2014/main" id="{9256CE0D-3C8A-6984-9545-08ED89125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872" y="1003123"/>
            <a:ext cx="3511621" cy="4848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Freeform 24">
            <a:extLst>
              <a:ext uri="{FF2B5EF4-FFF2-40B4-BE49-F238E27FC236}">
                <a16:creationId xmlns:a16="http://schemas.microsoft.com/office/drawing/2014/main" id="{9E7A6E9C-9F32-41AF-8E54-878248B90FE9}"/>
              </a:ext>
            </a:extLst>
          </p:cNvPr>
          <p:cNvSpPr>
            <a:spLocks/>
          </p:cNvSpPr>
          <p:nvPr/>
        </p:nvSpPr>
        <p:spPr bwMode="auto">
          <a:xfrm>
            <a:off x="811015" y="4282031"/>
            <a:ext cx="750234" cy="749013"/>
          </a:xfrm>
          <a:custGeom>
            <a:avLst/>
            <a:gdLst>
              <a:gd name="T0" fmla="*/ 450 w 472"/>
              <a:gd name="T1" fmla="*/ 196 h 471"/>
              <a:gd name="T2" fmla="*/ 275 w 472"/>
              <a:gd name="T3" fmla="*/ 450 h 471"/>
              <a:gd name="T4" fmla="*/ 22 w 472"/>
              <a:gd name="T5" fmla="*/ 275 h 471"/>
              <a:gd name="T6" fmla="*/ 197 w 472"/>
              <a:gd name="T7" fmla="*/ 22 h 471"/>
              <a:gd name="T8" fmla="*/ 450 w 472"/>
              <a:gd name="T9" fmla="*/ 19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2" h="471">
                <a:moveTo>
                  <a:pt x="450" y="196"/>
                </a:moveTo>
                <a:cubicBezTo>
                  <a:pt x="472" y="314"/>
                  <a:pt x="394" y="428"/>
                  <a:pt x="275" y="450"/>
                </a:cubicBezTo>
                <a:cubicBezTo>
                  <a:pt x="157" y="471"/>
                  <a:pt x="44" y="393"/>
                  <a:pt x="22" y="275"/>
                </a:cubicBezTo>
                <a:cubicBezTo>
                  <a:pt x="0" y="157"/>
                  <a:pt x="78" y="43"/>
                  <a:pt x="197" y="22"/>
                </a:cubicBezTo>
                <a:cubicBezTo>
                  <a:pt x="315" y="0"/>
                  <a:pt x="428" y="78"/>
                  <a:pt x="450" y="196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27E68C7C-D0BF-4421-A840-E117198F417E}"/>
              </a:ext>
            </a:extLst>
          </p:cNvPr>
          <p:cNvSpPr>
            <a:spLocks/>
          </p:cNvSpPr>
          <p:nvPr/>
        </p:nvSpPr>
        <p:spPr bwMode="auto">
          <a:xfrm>
            <a:off x="-542828" y="1476594"/>
            <a:ext cx="750234" cy="751457"/>
          </a:xfrm>
          <a:custGeom>
            <a:avLst/>
            <a:gdLst>
              <a:gd name="T0" fmla="*/ 450 w 472"/>
              <a:gd name="T1" fmla="*/ 196 h 472"/>
              <a:gd name="T2" fmla="*/ 275 w 472"/>
              <a:gd name="T3" fmla="*/ 450 h 472"/>
              <a:gd name="T4" fmla="*/ 22 w 472"/>
              <a:gd name="T5" fmla="*/ 275 h 472"/>
              <a:gd name="T6" fmla="*/ 197 w 472"/>
              <a:gd name="T7" fmla="*/ 22 h 472"/>
              <a:gd name="T8" fmla="*/ 450 w 472"/>
              <a:gd name="T9" fmla="*/ 196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2" h="472">
                <a:moveTo>
                  <a:pt x="450" y="196"/>
                </a:moveTo>
                <a:cubicBezTo>
                  <a:pt x="472" y="315"/>
                  <a:pt x="394" y="428"/>
                  <a:pt x="275" y="450"/>
                </a:cubicBezTo>
                <a:cubicBezTo>
                  <a:pt x="157" y="472"/>
                  <a:pt x="44" y="393"/>
                  <a:pt x="22" y="275"/>
                </a:cubicBezTo>
                <a:cubicBezTo>
                  <a:pt x="0" y="157"/>
                  <a:pt x="78" y="43"/>
                  <a:pt x="197" y="22"/>
                </a:cubicBezTo>
                <a:cubicBezTo>
                  <a:pt x="315" y="0"/>
                  <a:pt x="428" y="78"/>
                  <a:pt x="450" y="196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94C037A-830C-4EBB-8CD9-2C1060D87D37}"/>
              </a:ext>
            </a:extLst>
          </p:cNvPr>
          <p:cNvSpPr>
            <a:spLocks/>
          </p:cNvSpPr>
          <p:nvPr/>
        </p:nvSpPr>
        <p:spPr bwMode="auto">
          <a:xfrm>
            <a:off x="3615228" y="1028165"/>
            <a:ext cx="4395103" cy="4398768"/>
          </a:xfrm>
          <a:custGeom>
            <a:avLst/>
            <a:gdLst>
              <a:gd name="T0" fmla="*/ 2519 w 2765"/>
              <a:gd name="T1" fmla="*/ 937 h 2765"/>
              <a:gd name="T2" fmla="*/ 1828 w 2765"/>
              <a:gd name="T3" fmla="*/ 2519 h 2765"/>
              <a:gd name="T4" fmla="*/ 246 w 2765"/>
              <a:gd name="T5" fmla="*/ 1828 h 2765"/>
              <a:gd name="T6" fmla="*/ 937 w 2765"/>
              <a:gd name="T7" fmla="*/ 246 h 2765"/>
              <a:gd name="T8" fmla="*/ 2519 w 2765"/>
              <a:gd name="T9" fmla="*/ 937 h 2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65" h="2765">
                <a:moveTo>
                  <a:pt x="2519" y="937"/>
                </a:moveTo>
                <a:cubicBezTo>
                  <a:pt x="2765" y="1565"/>
                  <a:pt x="2456" y="2273"/>
                  <a:pt x="1828" y="2519"/>
                </a:cubicBezTo>
                <a:cubicBezTo>
                  <a:pt x="1200" y="2765"/>
                  <a:pt x="492" y="2455"/>
                  <a:pt x="246" y="1828"/>
                </a:cubicBezTo>
                <a:cubicBezTo>
                  <a:pt x="0" y="1200"/>
                  <a:pt x="310" y="492"/>
                  <a:pt x="937" y="246"/>
                </a:cubicBezTo>
                <a:cubicBezTo>
                  <a:pt x="1565" y="0"/>
                  <a:pt x="2273" y="310"/>
                  <a:pt x="2519" y="93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BFB85A45-718D-4DB7-904E-5D6764DF31B1}"/>
              </a:ext>
            </a:extLst>
          </p:cNvPr>
          <p:cNvSpPr>
            <a:spLocks/>
          </p:cNvSpPr>
          <p:nvPr/>
        </p:nvSpPr>
        <p:spPr bwMode="auto">
          <a:xfrm>
            <a:off x="4642830" y="1587786"/>
            <a:ext cx="7180989" cy="7147998"/>
          </a:xfrm>
          <a:custGeom>
            <a:avLst/>
            <a:gdLst>
              <a:gd name="T0" fmla="*/ 3375 w 4517"/>
              <a:gd name="T1" fmla="*/ 2663 h 4493"/>
              <a:gd name="T2" fmla="*/ 4395 w 4517"/>
              <a:gd name="T3" fmla="*/ 1706 h 4493"/>
              <a:gd name="T4" fmla="*/ 3421 w 4517"/>
              <a:gd name="T5" fmla="*/ 320 h 4493"/>
              <a:gd name="T6" fmla="*/ 2269 w 4517"/>
              <a:gd name="T7" fmla="*/ 802 h 4493"/>
              <a:gd name="T8" fmla="*/ 1787 w 4517"/>
              <a:gd name="T9" fmla="*/ 974 h 4493"/>
              <a:gd name="T10" fmla="*/ 1781 w 4517"/>
              <a:gd name="T11" fmla="*/ 972 h 4493"/>
              <a:gd name="T12" fmla="*/ 1463 w 4517"/>
              <a:gd name="T13" fmla="*/ 632 h 4493"/>
              <a:gd name="T14" fmla="*/ 1001 w 4517"/>
              <a:gd name="T15" fmla="*/ 110 h 4493"/>
              <a:gd name="T16" fmla="*/ 153 w 4517"/>
              <a:gd name="T17" fmla="*/ 496 h 4493"/>
              <a:gd name="T18" fmla="*/ 543 w 4517"/>
              <a:gd name="T19" fmla="*/ 1409 h 4493"/>
              <a:gd name="T20" fmla="*/ 1223 w 4517"/>
              <a:gd name="T21" fmla="*/ 1298 h 4493"/>
              <a:gd name="T22" fmla="*/ 1620 w 4517"/>
              <a:gd name="T23" fmla="*/ 1220 h 4493"/>
              <a:gd name="T24" fmla="*/ 1740 w 4517"/>
              <a:gd name="T25" fmla="*/ 1255 h 4493"/>
              <a:gd name="T26" fmla="*/ 2056 w 4517"/>
              <a:gd name="T27" fmla="*/ 1626 h 4493"/>
              <a:gd name="T28" fmla="*/ 2567 w 4517"/>
              <a:gd name="T29" fmla="*/ 2467 h 4493"/>
              <a:gd name="T30" fmla="*/ 2741 w 4517"/>
              <a:gd name="T31" fmla="*/ 2894 h 4493"/>
              <a:gd name="T32" fmla="*/ 2729 w 4517"/>
              <a:gd name="T33" fmla="*/ 2957 h 4493"/>
              <a:gd name="T34" fmla="*/ 2477 w 4517"/>
              <a:gd name="T35" fmla="*/ 3272 h 4493"/>
              <a:gd name="T36" fmla="*/ 2114 w 4517"/>
              <a:gd name="T37" fmla="*/ 3765 h 4493"/>
              <a:gd name="T38" fmla="*/ 2558 w 4517"/>
              <a:gd name="T39" fmla="*/ 4405 h 4493"/>
              <a:gd name="T40" fmla="*/ 3300 w 4517"/>
              <a:gd name="T41" fmla="*/ 3935 h 4493"/>
              <a:gd name="T42" fmla="*/ 3128 w 4517"/>
              <a:gd name="T43" fmla="*/ 3395 h 4493"/>
              <a:gd name="T44" fmla="*/ 3008 w 4517"/>
              <a:gd name="T45" fmla="*/ 3010 h 4493"/>
              <a:gd name="T46" fmla="*/ 3008 w 4517"/>
              <a:gd name="T47" fmla="*/ 3010 h 4493"/>
              <a:gd name="T48" fmla="*/ 3375 w 4517"/>
              <a:gd name="T49" fmla="*/ 2663 h 44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517" h="4493">
                <a:moveTo>
                  <a:pt x="3375" y="2663"/>
                </a:moveTo>
                <a:cubicBezTo>
                  <a:pt x="3873" y="2603"/>
                  <a:pt x="4297" y="2226"/>
                  <a:pt x="4395" y="1706"/>
                </a:cubicBezTo>
                <a:cubicBezTo>
                  <a:pt x="4517" y="1055"/>
                  <a:pt x="4079" y="428"/>
                  <a:pt x="3421" y="320"/>
                </a:cubicBezTo>
                <a:cubicBezTo>
                  <a:pt x="2966" y="246"/>
                  <a:pt x="2524" y="447"/>
                  <a:pt x="2269" y="802"/>
                </a:cubicBezTo>
                <a:cubicBezTo>
                  <a:pt x="2160" y="955"/>
                  <a:pt x="1968" y="1025"/>
                  <a:pt x="1787" y="974"/>
                </a:cubicBezTo>
                <a:cubicBezTo>
                  <a:pt x="1781" y="972"/>
                  <a:pt x="1781" y="972"/>
                  <a:pt x="1781" y="972"/>
                </a:cubicBezTo>
                <a:cubicBezTo>
                  <a:pt x="1620" y="926"/>
                  <a:pt x="1495" y="796"/>
                  <a:pt x="1463" y="632"/>
                </a:cubicBezTo>
                <a:cubicBezTo>
                  <a:pt x="1416" y="397"/>
                  <a:pt x="1248" y="192"/>
                  <a:pt x="1001" y="110"/>
                </a:cubicBezTo>
                <a:cubicBezTo>
                  <a:pt x="663" y="0"/>
                  <a:pt x="291" y="169"/>
                  <a:pt x="153" y="496"/>
                </a:cubicBezTo>
                <a:cubicBezTo>
                  <a:pt x="0" y="858"/>
                  <a:pt x="179" y="1271"/>
                  <a:pt x="543" y="1409"/>
                </a:cubicBezTo>
                <a:cubicBezTo>
                  <a:pt x="781" y="1499"/>
                  <a:pt x="1038" y="1449"/>
                  <a:pt x="1223" y="1298"/>
                </a:cubicBezTo>
                <a:cubicBezTo>
                  <a:pt x="1333" y="1208"/>
                  <a:pt x="1483" y="1181"/>
                  <a:pt x="1620" y="1220"/>
                </a:cubicBezTo>
                <a:cubicBezTo>
                  <a:pt x="1740" y="1255"/>
                  <a:pt x="1740" y="1255"/>
                  <a:pt x="1740" y="1255"/>
                </a:cubicBezTo>
                <a:cubicBezTo>
                  <a:pt x="1911" y="1304"/>
                  <a:pt x="2036" y="1450"/>
                  <a:pt x="2056" y="1626"/>
                </a:cubicBezTo>
                <a:cubicBezTo>
                  <a:pt x="2097" y="1968"/>
                  <a:pt x="2285" y="2276"/>
                  <a:pt x="2567" y="2467"/>
                </a:cubicBezTo>
                <a:cubicBezTo>
                  <a:pt x="2705" y="2561"/>
                  <a:pt x="2772" y="2730"/>
                  <a:pt x="2741" y="2894"/>
                </a:cubicBezTo>
                <a:cubicBezTo>
                  <a:pt x="2729" y="2957"/>
                  <a:pt x="2729" y="2957"/>
                  <a:pt x="2729" y="2957"/>
                </a:cubicBezTo>
                <a:cubicBezTo>
                  <a:pt x="2703" y="3098"/>
                  <a:pt x="2609" y="3217"/>
                  <a:pt x="2477" y="3272"/>
                </a:cubicBezTo>
                <a:cubicBezTo>
                  <a:pt x="2284" y="3354"/>
                  <a:pt x="2137" y="3536"/>
                  <a:pt x="2114" y="3765"/>
                </a:cubicBezTo>
                <a:cubicBezTo>
                  <a:pt x="2084" y="4057"/>
                  <a:pt x="2275" y="4331"/>
                  <a:pt x="2558" y="4405"/>
                </a:cubicBezTo>
                <a:cubicBezTo>
                  <a:pt x="2898" y="4493"/>
                  <a:pt x="3236" y="4274"/>
                  <a:pt x="3300" y="3935"/>
                </a:cubicBezTo>
                <a:cubicBezTo>
                  <a:pt x="3338" y="3730"/>
                  <a:pt x="3267" y="3530"/>
                  <a:pt x="3128" y="3395"/>
                </a:cubicBezTo>
                <a:cubicBezTo>
                  <a:pt x="3026" y="3295"/>
                  <a:pt x="2981" y="3150"/>
                  <a:pt x="3008" y="3010"/>
                </a:cubicBezTo>
                <a:cubicBezTo>
                  <a:pt x="3008" y="3010"/>
                  <a:pt x="3008" y="3010"/>
                  <a:pt x="3008" y="3010"/>
                </a:cubicBezTo>
                <a:cubicBezTo>
                  <a:pt x="3042" y="2827"/>
                  <a:pt x="3190" y="2686"/>
                  <a:pt x="3375" y="2663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70D17A8-3277-409D-A978-57EE2C6D4B30}"/>
              </a:ext>
            </a:extLst>
          </p:cNvPr>
          <p:cNvSpPr txBox="1"/>
          <p:nvPr/>
        </p:nvSpPr>
        <p:spPr>
          <a:xfrm>
            <a:off x="4565370" y="1748451"/>
            <a:ext cx="30612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Regenerative</a:t>
            </a:r>
          </a:p>
          <a:p>
            <a:pPr algn="ctr"/>
            <a:r>
              <a:rPr lang="en-US" sz="2800" dirty="0" err="1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Foodprocessing</a:t>
            </a:r>
            <a:endParaRPr lang="en-US" sz="1600" dirty="0">
              <a:solidFill>
                <a:srgbClr val="FFFFFF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956D208-7794-47E2-AA1D-DD66B0AA1F0F}"/>
              </a:ext>
            </a:extLst>
          </p:cNvPr>
          <p:cNvSpPr txBox="1"/>
          <p:nvPr/>
        </p:nvSpPr>
        <p:spPr>
          <a:xfrm>
            <a:off x="4968989" y="3075041"/>
            <a:ext cx="23455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600" dirty="0">
              <a:solidFill>
                <a:srgbClr val="FFFFFF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All Streams are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Mainstream</a:t>
            </a:r>
          </a:p>
          <a:p>
            <a:pPr algn="ctr"/>
            <a:r>
              <a:rPr lang="en-US" sz="160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for Planetary Health</a:t>
            </a:r>
            <a:endParaRPr lang="en-US" sz="1600" dirty="0">
              <a:solidFill>
                <a:srgbClr val="FF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CEEC1C2-605C-4626-AA3B-BF2987D9BA99}"/>
              </a:ext>
            </a:extLst>
          </p:cNvPr>
          <p:cNvSpPr>
            <a:spLocks/>
          </p:cNvSpPr>
          <p:nvPr/>
        </p:nvSpPr>
        <p:spPr bwMode="auto">
          <a:xfrm>
            <a:off x="1414313" y="5486805"/>
            <a:ext cx="2953284" cy="2955728"/>
          </a:xfrm>
          <a:custGeom>
            <a:avLst/>
            <a:gdLst>
              <a:gd name="T0" fmla="*/ 1772 w 1858"/>
              <a:gd name="T1" fmla="*/ 774 h 1858"/>
              <a:gd name="T2" fmla="*/ 1084 w 1858"/>
              <a:gd name="T3" fmla="*/ 1772 h 1858"/>
              <a:gd name="T4" fmla="*/ 86 w 1858"/>
              <a:gd name="T5" fmla="*/ 1084 h 1858"/>
              <a:gd name="T6" fmla="*/ 774 w 1858"/>
              <a:gd name="T7" fmla="*/ 86 h 1858"/>
              <a:gd name="T8" fmla="*/ 1772 w 1858"/>
              <a:gd name="T9" fmla="*/ 774 h 1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58" h="1858">
                <a:moveTo>
                  <a:pt x="1772" y="774"/>
                </a:moveTo>
                <a:cubicBezTo>
                  <a:pt x="1858" y="1239"/>
                  <a:pt x="1550" y="1686"/>
                  <a:pt x="1084" y="1772"/>
                </a:cubicBezTo>
                <a:cubicBezTo>
                  <a:pt x="619" y="1858"/>
                  <a:pt x="172" y="1550"/>
                  <a:pt x="86" y="1084"/>
                </a:cubicBezTo>
                <a:cubicBezTo>
                  <a:pt x="0" y="618"/>
                  <a:pt x="308" y="171"/>
                  <a:pt x="774" y="86"/>
                </a:cubicBezTo>
                <a:cubicBezTo>
                  <a:pt x="1239" y="0"/>
                  <a:pt x="1686" y="308"/>
                  <a:pt x="1772" y="774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F12460F-38BF-49B1-9E3E-A174FDABEBF4}"/>
              </a:ext>
            </a:extLst>
          </p:cNvPr>
          <p:cNvSpPr>
            <a:spLocks/>
          </p:cNvSpPr>
          <p:nvPr/>
        </p:nvSpPr>
        <p:spPr bwMode="auto">
          <a:xfrm>
            <a:off x="897685" y="312754"/>
            <a:ext cx="3251423" cy="3251423"/>
          </a:xfrm>
          <a:custGeom>
            <a:avLst/>
            <a:gdLst>
              <a:gd name="T0" fmla="*/ 1969 w 2045"/>
              <a:gd name="T1" fmla="*/ 884 h 2044"/>
              <a:gd name="T2" fmla="*/ 1160 w 2045"/>
              <a:gd name="T3" fmla="*/ 1968 h 2044"/>
              <a:gd name="T4" fmla="*/ 76 w 2045"/>
              <a:gd name="T5" fmla="*/ 1160 h 2044"/>
              <a:gd name="T6" fmla="*/ 884 w 2045"/>
              <a:gd name="T7" fmla="*/ 76 h 2044"/>
              <a:gd name="T8" fmla="*/ 1969 w 2045"/>
              <a:gd name="T9" fmla="*/ 884 h 20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45" h="2044">
                <a:moveTo>
                  <a:pt x="1969" y="884"/>
                </a:moveTo>
                <a:cubicBezTo>
                  <a:pt x="2045" y="1407"/>
                  <a:pt x="1683" y="1892"/>
                  <a:pt x="1160" y="1968"/>
                </a:cubicBezTo>
                <a:cubicBezTo>
                  <a:pt x="638" y="2044"/>
                  <a:pt x="152" y="1683"/>
                  <a:pt x="76" y="1160"/>
                </a:cubicBezTo>
                <a:cubicBezTo>
                  <a:pt x="0" y="637"/>
                  <a:pt x="362" y="152"/>
                  <a:pt x="884" y="76"/>
                </a:cubicBezTo>
                <a:cubicBezTo>
                  <a:pt x="1407" y="0"/>
                  <a:pt x="1892" y="361"/>
                  <a:pt x="1969" y="884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9" name="Oval 9">
            <a:extLst>
              <a:ext uri="{FF2B5EF4-FFF2-40B4-BE49-F238E27FC236}">
                <a16:creationId xmlns:a16="http://schemas.microsoft.com/office/drawing/2014/main" id="{8EB3057D-63A5-422B-A9B1-35ACBBCD5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1675" y="5127571"/>
            <a:ext cx="3093800" cy="309624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16331DCD-84A0-43A8-89FF-E208B21C06D0}"/>
              </a:ext>
            </a:extLst>
          </p:cNvPr>
          <p:cNvSpPr>
            <a:spLocks/>
          </p:cNvSpPr>
          <p:nvPr/>
        </p:nvSpPr>
        <p:spPr bwMode="auto">
          <a:xfrm>
            <a:off x="-5237902" y="1707531"/>
            <a:ext cx="7641637" cy="7028253"/>
          </a:xfrm>
          <a:custGeom>
            <a:avLst/>
            <a:gdLst>
              <a:gd name="T0" fmla="*/ 1722 w 4807"/>
              <a:gd name="T1" fmla="*/ 3019 h 4418"/>
              <a:gd name="T2" fmla="*/ 2492 w 4807"/>
              <a:gd name="T3" fmla="*/ 4187 h 4418"/>
              <a:gd name="T4" fmla="*/ 4023 w 4807"/>
              <a:gd name="T5" fmla="*/ 3463 h 4418"/>
              <a:gd name="T6" fmla="*/ 3744 w 4807"/>
              <a:gd name="T7" fmla="*/ 2246 h 4418"/>
              <a:gd name="T8" fmla="*/ 3656 w 4807"/>
              <a:gd name="T9" fmla="*/ 1742 h 4418"/>
              <a:gd name="T10" fmla="*/ 3659 w 4807"/>
              <a:gd name="T11" fmla="*/ 1736 h 4418"/>
              <a:gd name="T12" fmla="*/ 4048 w 4807"/>
              <a:gd name="T13" fmla="*/ 1480 h 4418"/>
              <a:gd name="T14" fmla="*/ 4641 w 4807"/>
              <a:gd name="T15" fmla="*/ 1114 h 4418"/>
              <a:gd name="T16" fmla="*/ 4405 w 4807"/>
              <a:gd name="T17" fmla="*/ 212 h 4418"/>
              <a:gd name="T18" fmla="*/ 3439 w 4807"/>
              <a:gd name="T19" fmla="*/ 442 h 4418"/>
              <a:gd name="T20" fmla="*/ 3432 w 4807"/>
              <a:gd name="T21" fmla="*/ 1130 h 4418"/>
              <a:gd name="T22" fmla="*/ 3441 w 4807"/>
              <a:gd name="T23" fmla="*/ 1536 h 4418"/>
              <a:gd name="T24" fmla="*/ 3387 w 4807"/>
              <a:gd name="T25" fmla="*/ 1648 h 4418"/>
              <a:gd name="T26" fmla="*/ 2967 w 4807"/>
              <a:gd name="T27" fmla="*/ 1896 h 4418"/>
              <a:gd name="T28" fmla="*/ 2052 w 4807"/>
              <a:gd name="T29" fmla="*/ 2257 h 4418"/>
              <a:gd name="T30" fmla="*/ 1602 w 4807"/>
              <a:gd name="T31" fmla="*/ 2356 h 4418"/>
              <a:gd name="T32" fmla="*/ 1542 w 4807"/>
              <a:gd name="T33" fmla="*/ 2334 h 4418"/>
              <a:gd name="T34" fmla="*/ 1274 w 4807"/>
              <a:gd name="T35" fmla="*/ 2031 h 4418"/>
              <a:gd name="T36" fmla="*/ 850 w 4807"/>
              <a:gd name="T37" fmla="*/ 1590 h 4418"/>
              <a:gd name="T38" fmla="*/ 144 w 4807"/>
              <a:gd name="T39" fmla="*/ 1919 h 4418"/>
              <a:gd name="T40" fmla="*/ 481 w 4807"/>
              <a:gd name="T41" fmla="*/ 2730 h 4418"/>
              <a:gd name="T42" fmla="*/ 1043 w 4807"/>
              <a:gd name="T43" fmla="*/ 2653 h 4418"/>
              <a:gd name="T44" fmla="*/ 1442 w 4807"/>
              <a:gd name="T45" fmla="*/ 2599 h 4418"/>
              <a:gd name="T46" fmla="*/ 1442 w 4807"/>
              <a:gd name="T47" fmla="*/ 2599 h 4418"/>
              <a:gd name="T48" fmla="*/ 1722 w 4807"/>
              <a:gd name="T49" fmla="*/ 3019 h 4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07" h="4418">
                <a:moveTo>
                  <a:pt x="1722" y="3019"/>
                </a:moveTo>
                <a:cubicBezTo>
                  <a:pt x="1697" y="3521"/>
                  <a:pt x="1996" y="4003"/>
                  <a:pt x="2492" y="4187"/>
                </a:cubicBezTo>
                <a:cubicBezTo>
                  <a:pt x="3113" y="4418"/>
                  <a:pt x="3805" y="4094"/>
                  <a:pt x="4023" y="3463"/>
                </a:cubicBezTo>
                <a:cubicBezTo>
                  <a:pt x="4173" y="3027"/>
                  <a:pt x="4050" y="2557"/>
                  <a:pt x="3744" y="2246"/>
                </a:cubicBezTo>
                <a:cubicBezTo>
                  <a:pt x="3612" y="2112"/>
                  <a:pt x="3575" y="1911"/>
                  <a:pt x="3656" y="1742"/>
                </a:cubicBezTo>
                <a:cubicBezTo>
                  <a:pt x="3659" y="1736"/>
                  <a:pt x="3659" y="1736"/>
                  <a:pt x="3659" y="1736"/>
                </a:cubicBezTo>
                <a:cubicBezTo>
                  <a:pt x="3732" y="1586"/>
                  <a:pt x="3881" y="1484"/>
                  <a:pt x="4048" y="1480"/>
                </a:cubicBezTo>
                <a:cubicBezTo>
                  <a:pt x="4288" y="1474"/>
                  <a:pt x="4519" y="1343"/>
                  <a:pt x="4641" y="1114"/>
                </a:cubicBezTo>
                <a:cubicBezTo>
                  <a:pt x="4807" y="800"/>
                  <a:pt x="4704" y="404"/>
                  <a:pt x="4405" y="212"/>
                </a:cubicBezTo>
                <a:cubicBezTo>
                  <a:pt x="4074" y="0"/>
                  <a:pt x="3636" y="106"/>
                  <a:pt x="3439" y="442"/>
                </a:cubicBezTo>
                <a:cubicBezTo>
                  <a:pt x="3309" y="661"/>
                  <a:pt x="3315" y="923"/>
                  <a:pt x="3432" y="1130"/>
                </a:cubicBezTo>
                <a:cubicBezTo>
                  <a:pt x="3502" y="1255"/>
                  <a:pt x="3504" y="1407"/>
                  <a:pt x="3441" y="1536"/>
                </a:cubicBezTo>
                <a:cubicBezTo>
                  <a:pt x="3387" y="1648"/>
                  <a:pt x="3387" y="1648"/>
                  <a:pt x="3387" y="1648"/>
                </a:cubicBezTo>
                <a:cubicBezTo>
                  <a:pt x="3310" y="1808"/>
                  <a:pt x="3145" y="1906"/>
                  <a:pt x="2967" y="1896"/>
                </a:cubicBezTo>
                <a:cubicBezTo>
                  <a:pt x="2623" y="1878"/>
                  <a:pt x="2289" y="2012"/>
                  <a:pt x="2052" y="2257"/>
                </a:cubicBezTo>
                <a:cubicBezTo>
                  <a:pt x="1936" y="2377"/>
                  <a:pt x="1758" y="2414"/>
                  <a:pt x="1602" y="2356"/>
                </a:cubicBezTo>
                <a:cubicBezTo>
                  <a:pt x="1542" y="2334"/>
                  <a:pt x="1542" y="2334"/>
                  <a:pt x="1542" y="2334"/>
                </a:cubicBezTo>
                <a:cubicBezTo>
                  <a:pt x="1408" y="2284"/>
                  <a:pt x="1307" y="2171"/>
                  <a:pt x="1274" y="2031"/>
                </a:cubicBezTo>
                <a:cubicBezTo>
                  <a:pt x="1226" y="1827"/>
                  <a:pt x="1072" y="1652"/>
                  <a:pt x="850" y="1590"/>
                </a:cubicBezTo>
                <a:cubicBezTo>
                  <a:pt x="568" y="1511"/>
                  <a:pt x="265" y="1653"/>
                  <a:pt x="144" y="1919"/>
                </a:cubicBezTo>
                <a:cubicBezTo>
                  <a:pt x="0" y="2239"/>
                  <a:pt x="158" y="2610"/>
                  <a:pt x="481" y="2730"/>
                </a:cubicBezTo>
                <a:cubicBezTo>
                  <a:pt x="677" y="2802"/>
                  <a:pt x="886" y="2767"/>
                  <a:pt x="1043" y="2653"/>
                </a:cubicBezTo>
                <a:cubicBezTo>
                  <a:pt x="1158" y="2569"/>
                  <a:pt x="1309" y="2549"/>
                  <a:pt x="1442" y="2599"/>
                </a:cubicBezTo>
                <a:cubicBezTo>
                  <a:pt x="1442" y="2599"/>
                  <a:pt x="1442" y="2599"/>
                  <a:pt x="1442" y="2599"/>
                </a:cubicBezTo>
                <a:cubicBezTo>
                  <a:pt x="1617" y="2664"/>
                  <a:pt x="1731" y="2833"/>
                  <a:pt x="1722" y="301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  <a:softEdge rad="342900"/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E925BAB4-6261-48E5-AB4B-61FDBA09CA30}"/>
              </a:ext>
            </a:extLst>
          </p:cNvPr>
          <p:cNvSpPr>
            <a:spLocks/>
          </p:cNvSpPr>
          <p:nvPr/>
        </p:nvSpPr>
        <p:spPr bwMode="auto">
          <a:xfrm>
            <a:off x="4207841" y="-2120620"/>
            <a:ext cx="6629921" cy="4458640"/>
          </a:xfrm>
          <a:custGeom>
            <a:avLst/>
            <a:gdLst>
              <a:gd name="T0" fmla="*/ 3766 w 4171"/>
              <a:gd name="T1" fmla="*/ 1443 h 2802"/>
              <a:gd name="T2" fmla="*/ 2971 w 4171"/>
              <a:gd name="T3" fmla="*/ 1505 h 2802"/>
              <a:gd name="T4" fmla="*/ 2583 w 4171"/>
              <a:gd name="T5" fmla="*/ 1577 h 2802"/>
              <a:gd name="T6" fmla="*/ 2577 w 4171"/>
              <a:gd name="T7" fmla="*/ 1574 h 2802"/>
              <a:gd name="T8" fmla="*/ 2326 w 4171"/>
              <a:gd name="T9" fmla="*/ 1215 h 2802"/>
              <a:gd name="T10" fmla="*/ 1575 w 4171"/>
              <a:gd name="T11" fmla="*/ 172 h 2802"/>
              <a:gd name="T12" fmla="*/ 246 w 4171"/>
              <a:gd name="T13" fmla="*/ 774 h 2802"/>
              <a:gd name="T14" fmla="*/ 860 w 4171"/>
              <a:gd name="T15" fmla="*/ 2219 h 2802"/>
              <a:gd name="T16" fmla="*/ 2061 w 4171"/>
              <a:gd name="T17" fmla="*/ 1915 h 2802"/>
              <a:gd name="T18" fmla="*/ 2487 w 4171"/>
              <a:gd name="T19" fmla="*/ 1804 h 2802"/>
              <a:gd name="T20" fmla="*/ 2496 w 4171"/>
              <a:gd name="T21" fmla="*/ 1807 h 2802"/>
              <a:gd name="T22" fmla="*/ 2739 w 4171"/>
              <a:gd name="T23" fmla="*/ 2108 h 2802"/>
              <a:gd name="T24" fmla="*/ 3077 w 4171"/>
              <a:gd name="T25" fmla="*/ 2610 h 2802"/>
              <a:gd name="T26" fmla="*/ 4023 w 4171"/>
              <a:gd name="T27" fmla="*/ 2311 h 2802"/>
              <a:gd name="T28" fmla="*/ 3766 w 4171"/>
              <a:gd name="T29" fmla="*/ 1443 h 28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171" h="2802">
                <a:moveTo>
                  <a:pt x="3766" y="1443"/>
                </a:moveTo>
                <a:cubicBezTo>
                  <a:pt x="3508" y="1284"/>
                  <a:pt x="3188" y="1320"/>
                  <a:pt x="2971" y="1505"/>
                </a:cubicBezTo>
                <a:cubicBezTo>
                  <a:pt x="2863" y="1597"/>
                  <a:pt x="2716" y="1627"/>
                  <a:pt x="2583" y="1577"/>
                </a:cubicBezTo>
                <a:cubicBezTo>
                  <a:pt x="2577" y="1574"/>
                  <a:pt x="2577" y="1574"/>
                  <a:pt x="2577" y="1574"/>
                </a:cubicBezTo>
                <a:cubicBezTo>
                  <a:pt x="2427" y="1518"/>
                  <a:pt x="2325" y="1375"/>
                  <a:pt x="2326" y="1215"/>
                </a:cubicBezTo>
                <a:cubicBezTo>
                  <a:pt x="2331" y="756"/>
                  <a:pt x="2042" y="323"/>
                  <a:pt x="1575" y="172"/>
                </a:cubicBezTo>
                <a:cubicBezTo>
                  <a:pt x="1046" y="0"/>
                  <a:pt x="466" y="263"/>
                  <a:pt x="246" y="774"/>
                </a:cubicBezTo>
                <a:cubicBezTo>
                  <a:pt x="0" y="1346"/>
                  <a:pt x="283" y="2002"/>
                  <a:pt x="860" y="2219"/>
                </a:cubicBezTo>
                <a:cubicBezTo>
                  <a:pt x="1297" y="2383"/>
                  <a:pt x="1773" y="2248"/>
                  <a:pt x="2061" y="1915"/>
                </a:cubicBezTo>
                <a:cubicBezTo>
                  <a:pt x="2167" y="1793"/>
                  <a:pt x="2336" y="1747"/>
                  <a:pt x="2487" y="1804"/>
                </a:cubicBezTo>
                <a:cubicBezTo>
                  <a:pt x="2496" y="1807"/>
                  <a:pt x="2496" y="1807"/>
                  <a:pt x="2496" y="1807"/>
                </a:cubicBezTo>
                <a:cubicBezTo>
                  <a:pt x="2625" y="1856"/>
                  <a:pt x="2721" y="1971"/>
                  <a:pt x="2739" y="2108"/>
                </a:cubicBezTo>
                <a:cubicBezTo>
                  <a:pt x="2766" y="2312"/>
                  <a:pt x="2885" y="2501"/>
                  <a:pt x="3077" y="2610"/>
                </a:cubicBezTo>
                <a:cubicBezTo>
                  <a:pt x="3417" y="2802"/>
                  <a:pt x="3852" y="2669"/>
                  <a:pt x="4023" y="2311"/>
                </a:cubicBezTo>
                <a:cubicBezTo>
                  <a:pt x="4171" y="2001"/>
                  <a:pt x="4059" y="1623"/>
                  <a:pt x="3766" y="1443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F46304B5-5510-4E85-A134-59AA6D832EB1}"/>
              </a:ext>
            </a:extLst>
          </p:cNvPr>
          <p:cNvSpPr>
            <a:spLocks/>
          </p:cNvSpPr>
          <p:nvPr/>
        </p:nvSpPr>
        <p:spPr bwMode="auto">
          <a:xfrm>
            <a:off x="10619045" y="2469983"/>
            <a:ext cx="1683751" cy="2993606"/>
          </a:xfrm>
          <a:custGeom>
            <a:avLst/>
            <a:gdLst>
              <a:gd name="T0" fmla="*/ 996 w 1059"/>
              <a:gd name="T1" fmla="*/ 1576 h 1882"/>
              <a:gd name="T2" fmla="*/ 795 w 1059"/>
              <a:gd name="T3" fmla="*/ 1273 h 1882"/>
              <a:gd name="T4" fmla="*/ 680 w 1059"/>
              <a:gd name="T5" fmla="*/ 1134 h 1882"/>
              <a:gd name="T6" fmla="*/ 680 w 1059"/>
              <a:gd name="T7" fmla="*/ 1131 h 1882"/>
              <a:gd name="T8" fmla="*/ 767 w 1059"/>
              <a:gd name="T9" fmla="*/ 952 h 1882"/>
              <a:gd name="T10" fmla="*/ 1016 w 1059"/>
              <a:gd name="T11" fmla="*/ 421 h 1882"/>
              <a:gd name="T12" fmla="*/ 481 w 1059"/>
              <a:gd name="T13" fmla="*/ 25 h 1882"/>
              <a:gd name="T14" fmla="*/ 42 w 1059"/>
              <a:gd name="T15" fmla="*/ 590 h 1882"/>
              <a:gd name="T16" fmla="*/ 430 w 1059"/>
              <a:gd name="T17" fmla="*/ 1001 h 1882"/>
              <a:gd name="T18" fmla="*/ 568 w 1059"/>
              <a:gd name="T19" fmla="*/ 1146 h 1882"/>
              <a:gd name="T20" fmla="*/ 569 w 1059"/>
              <a:gd name="T21" fmla="*/ 1151 h 1882"/>
              <a:gd name="T22" fmla="*/ 503 w 1059"/>
              <a:gd name="T23" fmla="*/ 1314 h 1882"/>
              <a:gd name="T24" fmla="*/ 378 w 1059"/>
              <a:gd name="T25" fmla="*/ 1560 h 1882"/>
              <a:gd name="T26" fmla="*/ 707 w 1059"/>
              <a:gd name="T27" fmla="*/ 1870 h 1882"/>
              <a:gd name="T28" fmla="*/ 996 w 1059"/>
              <a:gd name="T29" fmla="*/ 1576 h 18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59" h="1882">
                <a:moveTo>
                  <a:pt x="996" y="1576"/>
                </a:moveTo>
                <a:cubicBezTo>
                  <a:pt x="1002" y="1437"/>
                  <a:pt x="916" y="1318"/>
                  <a:pt x="795" y="1273"/>
                </a:cubicBezTo>
                <a:cubicBezTo>
                  <a:pt x="734" y="1250"/>
                  <a:pt x="690" y="1198"/>
                  <a:pt x="680" y="1134"/>
                </a:cubicBezTo>
                <a:cubicBezTo>
                  <a:pt x="680" y="1131"/>
                  <a:pt x="680" y="1131"/>
                  <a:pt x="680" y="1131"/>
                </a:cubicBezTo>
                <a:cubicBezTo>
                  <a:pt x="669" y="1059"/>
                  <a:pt x="703" y="986"/>
                  <a:pt x="767" y="952"/>
                </a:cubicBezTo>
                <a:cubicBezTo>
                  <a:pt x="951" y="852"/>
                  <a:pt x="1059" y="640"/>
                  <a:pt x="1016" y="421"/>
                </a:cubicBezTo>
                <a:cubicBezTo>
                  <a:pt x="967" y="172"/>
                  <a:pt x="733" y="0"/>
                  <a:pt x="481" y="25"/>
                </a:cubicBezTo>
                <a:cubicBezTo>
                  <a:pt x="198" y="54"/>
                  <a:pt x="0" y="313"/>
                  <a:pt x="42" y="590"/>
                </a:cubicBezTo>
                <a:cubicBezTo>
                  <a:pt x="73" y="801"/>
                  <a:pt x="233" y="960"/>
                  <a:pt x="430" y="1001"/>
                </a:cubicBezTo>
                <a:cubicBezTo>
                  <a:pt x="502" y="1016"/>
                  <a:pt x="557" y="1074"/>
                  <a:pt x="568" y="1146"/>
                </a:cubicBezTo>
                <a:cubicBezTo>
                  <a:pt x="569" y="1151"/>
                  <a:pt x="569" y="1151"/>
                  <a:pt x="569" y="1151"/>
                </a:cubicBezTo>
                <a:cubicBezTo>
                  <a:pt x="578" y="1213"/>
                  <a:pt x="554" y="1277"/>
                  <a:pt x="503" y="1314"/>
                </a:cubicBezTo>
                <a:cubicBezTo>
                  <a:pt x="428" y="1370"/>
                  <a:pt x="379" y="1459"/>
                  <a:pt x="378" y="1560"/>
                </a:cubicBezTo>
                <a:cubicBezTo>
                  <a:pt x="377" y="1738"/>
                  <a:pt x="527" y="1882"/>
                  <a:pt x="707" y="1870"/>
                </a:cubicBezTo>
                <a:cubicBezTo>
                  <a:pt x="863" y="1861"/>
                  <a:pt x="989" y="1732"/>
                  <a:pt x="996" y="1576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8873FDD2-246F-4E1E-AE47-6386DE04AE3A}"/>
              </a:ext>
            </a:extLst>
          </p:cNvPr>
          <p:cNvSpPr>
            <a:spLocks/>
          </p:cNvSpPr>
          <p:nvPr/>
        </p:nvSpPr>
        <p:spPr bwMode="auto">
          <a:xfrm>
            <a:off x="9558453" y="-1823703"/>
            <a:ext cx="4022429" cy="4024872"/>
          </a:xfrm>
          <a:custGeom>
            <a:avLst/>
            <a:gdLst>
              <a:gd name="T0" fmla="*/ 2413 w 2530"/>
              <a:gd name="T1" fmla="*/ 1053 h 2530"/>
              <a:gd name="T2" fmla="*/ 1477 w 2530"/>
              <a:gd name="T3" fmla="*/ 2413 h 2530"/>
              <a:gd name="T4" fmla="*/ 117 w 2530"/>
              <a:gd name="T5" fmla="*/ 1476 h 2530"/>
              <a:gd name="T6" fmla="*/ 1054 w 2530"/>
              <a:gd name="T7" fmla="*/ 117 h 2530"/>
              <a:gd name="T8" fmla="*/ 2413 w 2530"/>
              <a:gd name="T9" fmla="*/ 1053 h 2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0" h="2530">
                <a:moveTo>
                  <a:pt x="2413" y="1053"/>
                </a:moveTo>
                <a:cubicBezTo>
                  <a:pt x="2530" y="1687"/>
                  <a:pt x="2111" y="2296"/>
                  <a:pt x="1477" y="2413"/>
                </a:cubicBezTo>
                <a:cubicBezTo>
                  <a:pt x="843" y="2530"/>
                  <a:pt x="234" y="2110"/>
                  <a:pt x="117" y="1476"/>
                </a:cubicBezTo>
                <a:cubicBezTo>
                  <a:pt x="0" y="842"/>
                  <a:pt x="420" y="233"/>
                  <a:pt x="1054" y="117"/>
                </a:cubicBezTo>
                <a:cubicBezTo>
                  <a:pt x="1688" y="0"/>
                  <a:pt x="2297" y="419"/>
                  <a:pt x="2413" y="1053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  <a:softEdge rad="317500"/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616702FA-5DE7-4F95-A560-64F632EA24E2}"/>
              </a:ext>
            </a:extLst>
          </p:cNvPr>
          <p:cNvSpPr>
            <a:spLocks/>
          </p:cNvSpPr>
          <p:nvPr/>
        </p:nvSpPr>
        <p:spPr bwMode="auto">
          <a:xfrm>
            <a:off x="1693212" y="134824"/>
            <a:ext cx="962842" cy="964063"/>
          </a:xfrm>
          <a:custGeom>
            <a:avLst/>
            <a:gdLst>
              <a:gd name="T0" fmla="*/ 578 w 606"/>
              <a:gd name="T1" fmla="*/ 252 h 606"/>
              <a:gd name="T2" fmla="*/ 354 w 606"/>
              <a:gd name="T3" fmla="*/ 578 h 606"/>
              <a:gd name="T4" fmla="*/ 28 w 606"/>
              <a:gd name="T5" fmla="*/ 354 h 606"/>
              <a:gd name="T6" fmla="*/ 252 w 606"/>
              <a:gd name="T7" fmla="*/ 28 h 606"/>
              <a:gd name="T8" fmla="*/ 578 w 606"/>
              <a:gd name="T9" fmla="*/ 252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6" h="606">
                <a:moveTo>
                  <a:pt x="578" y="252"/>
                </a:moveTo>
                <a:cubicBezTo>
                  <a:pt x="606" y="404"/>
                  <a:pt x="506" y="550"/>
                  <a:pt x="354" y="578"/>
                </a:cubicBezTo>
                <a:cubicBezTo>
                  <a:pt x="202" y="606"/>
                  <a:pt x="56" y="506"/>
                  <a:pt x="28" y="354"/>
                </a:cubicBezTo>
                <a:cubicBezTo>
                  <a:pt x="0" y="202"/>
                  <a:pt x="100" y="56"/>
                  <a:pt x="252" y="28"/>
                </a:cubicBezTo>
                <a:cubicBezTo>
                  <a:pt x="404" y="0"/>
                  <a:pt x="550" y="100"/>
                  <a:pt x="578" y="252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D5E993C8-45A8-4485-9309-F188D3B39932}"/>
              </a:ext>
            </a:extLst>
          </p:cNvPr>
          <p:cNvSpPr>
            <a:spLocks/>
          </p:cNvSpPr>
          <p:nvPr/>
        </p:nvSpPr>
        <p:spPr bwMode="auto">
          <a:xfrm>
            <a:off x="8563843" y="-709349"/>
            <a:ext cx="1098470" cy="1099692"/>
          </a:xfrm>
          <a:custGeom>
            <a:avLst/>
            <a:gdLst>
              <a:gd name="T0" fmla="*/ 659 w 691"/>
              <a:gd name="T1" fmla="*/ 288 h 691"/>
              <a:gd name="T2" fmla="*/ 403 w 691"/>
              <a:gd name="T3" fmla="*/ 659 h 691"/>
              <a:gd name="T4" fmla="*/ 32 w 691"/>
              <a:gd name="T5" fmla="*/ 403 h 691"/>
              <a:gd name="T6" fmla="*/ 288 w 691"/>
              <a:gd name="T7" fmla="*/ 32 h 691"/>
              <a:gd name="T8" fmla="*/ 659 w 691"/>
              <a:gd name="T9" fmla="*/ 288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1" h="691">
                <a:moveTo>
                  <a:pt x="659" y="288"/>
                </a:moveTo>
                <a:cubicBezTo>
                  <a:pt x="691" y="461"/>
                  <a:pt x="577" y="627"/>
                  <a:pt x="403" y="659"/>
                </a:cubicBezTo>
                <a:cubicBezTo>
                  <a:pt x="230" y="691"/>
                  <a:pt x="64" y="577"/>
                  <a:pt x="32" y="403"/>
                </a:cubicBezTo>
                <a:cubicBezTo>
                  <a:pt x="0" y="230"/>
                  <a:pt x="114" y="64"/>
                  <a:pt x="288" y="32"/>
                </a:cubicBezTo>
                <a:cubicBezTo>
                  <a:pt x="461" y="0"/>
                  <a:pt x="627" y="114"/>
                  <a:pt x="659" y="288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F81DF378-E919-4381-9659-B636948EA96E}"/>
              </a:ext>
            </a:extLst>
          </p:cNvPr>
          <p:cNvSpPr>
            <a:spLocks/>
          </p:cNvSpPr>
          <p:nvPr/>
        </p:nvSpPr>
        <p:spPr bwMode="auto">
          <a:xfrm>
            <a:off x="2126614" y="-1392379"/>
            <a:ext cx="2606270" cy="2606270"/>
          </a:xfrm>
          <a:custGeom>
            <a:avLst/>
            <a:gdLst>
              <a:gd name="T0" fmla="*/ 377 w 1639"/>
              <a:gd name="T1" fmla="*/ 245 h 1639"/>
              <a:gd name="T2" fmla="*/ 1394 w 1639"/>
              <a:gd name="T3" fmla="*/ 377 h 1639"/>
              <a:gd name="T4" fmla="*/ 1262 w 1639"/>
              <a:gd name="T5" fmla="*/ 1394 h 1639"/>
              <a:gd name="T6" fmla="*/ 245 w 1639"/>
              <a:gd name="T7" fmla="*/ 1262 h 1639"/>
              <a:gd name="T8" fmla="*/ 377 w 1639"/>
              <a:gd name="T9" fmla="*/ 245 h 1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9" h="1639">
                <a:moveTo>
                  <a:pt x="377" y="245"/>
                </a:moveTo>
                <a:cubicBezTo>
                  <a:pt x="694" y="0"/>
                  <a:pt x="1150" y="59"/>
                  <a:pt x="1394" y="377"/>
                </a:cubicBezTo>
                <a:cubicBezTo>
                  <a:pt x="1639" y="694"/>
                  <a:pt x="1580" y="1150"/>
                  <a:pt x="1262" y="1394"/>
                </a:cubicBezTo>
                <a:cubicBezTo>
                  <a:pt x="945" y="1639"/>
                  <a:pt x="489" y="1580"/>
                  <a:pt x="245" y="1262"/>
                </a:cubicBezTo>
                <a:cubicBezTo>
                  <a:pt x="0" y="945"/>
                  <a:pt x="59" y="489"/>
                  <a:pt x="377" y="245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29" name="Oval 29">
            <a:extLst>
              <a:ext uri="{FF2B5EF4-FFF2-40B4-BE49-F238E27FC236}">
                <a16:creationId xmlns:a16="http://schemas.microsoft.com/office/drawing/2014/main" id="{5D945E34-F925-4EE1-9259-99044F79B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34858" y="-1005044"/>
            <a:ext cx="2217713" cy="221893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  <a:softEdge rad="266700"/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30" name="Oval 30">
            <a:extLst>
              <a:ext uri="{FF2B5EF4-FFF2-40B4-BE49-F238E27FC236}">
                <a16:creationId xmlns:a16="http://schemas.microsoft.com/office/drawing/2014/main" id="{98EE84CC-F829-40ED-AF46-776DB771F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5150" y="5744621"/>
            <a:ext cx="2095525" cy="209674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  <a:softEdge rad="165100"/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7D3121E-2FD3-480F-A921-51C3DCE3B77B}"/>
              </a:ext>
            </a:extLst>
          </p:cNvPr>
          <p:cNvSpPr/>
          <p:nvPr/>
        </p:nvSpPr>
        <p:spPr>
          <a:xfrm>
            <a:off x="4396365" y="1163635"/>
            <a:ext cx="3399270" cy="4530731"/>
          </a:xfrm>
          <a:prstGeom prst="rect">
            <a:avLst/>
          </a:prstGeom>
          <a:noFill/>
          <a:ln w="317500" cap="sq">
            <a:solidFill>
              <a:srgbClr val="187035"/>
            </a:solidFill>
            <a:miter lim="800000"/>
          </a:ln>
          <a:effectLst>
            <a:outerShdw blurRad="330200" dist="228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517F9A67-A3E0-4792-8E44-A839183211F5}"/>
              </a:ext>
            </a:extLst>
          </p:cNvPr>
          <p:cNvSpPr>
            <a:spLocks/>
          </p:cNvSpPr>
          <p:nvPr/>
        </p:nvSpPr>
        <p:spPr bwMode="auto">
          <a:xfrm>
            <a:off x="7610556" y="1178790"/>
            <a:ext cx="1780280" cy="1780280"/>
          </a:xfrm>
          <a:custGeom>
            <a:avLst/>
            <a:gdLst>
              <a:gd name="T0" fmla="*/ 1068 w 1120"/>
              <a:gd name="T1" fmla="*/ 466 h 1119"/>
              <a:gd name="T2" fmla="*/ 654 w 1120"/>
              <a:gd name="T3" fmla="*/ 1068 h 1119"/>
              <a:gd name="T4" fmla="*/ 52 w 1120"/>
              <a:gd name="T5" fmla="*/ 653 h 1119"/>
              <a:gd name="T6" fmla="*/ 467 w 1120"/>
              <a:gd name="T7" fmla="*/ 52 h 1119"/>
              <a:gd name="T8" fmla="*/ 1068 w 1120"/>
              <a:gd name="T9" fmla="*/ 466 h 1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20" h="1119">
                <a:moveTo>
                  <a:pt x="1068" y="466"/>
                </a:moveTo>
                <a:cubicBezTo>
                  <a:pt x="1120" y="747"/>
                  <a:pt x="934" y="1016"/>
                  <a:pt x="654" y="1068"/>
                </a:cubicBezTo>
                <a:cubicBezTo>
                  <a:pt x="373" y="1119"/>
                  <a:pt x="104" y="934"/>
                  <a:pt x="52" y="653"/>
                </a:cubicBezTo>
                <a:cubicBezTo>
                  <a:pt x="0" y="373"/>
                  <a:pt x="186" y="103"/>
                  <a:pt x="467" y="52"/>
                </a:cubicBezTo>
                <a:cubicBezTo>
                  <a:pt x="747" y="0"/>
                  <a:pt x="1017" y="186"/>
                  <a:pt x="1068" y="466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C873A73F-42E6-4751-8B0D-C594C3935321}"/>
              </a:ext>
            </a:extLst>
          </p:cNvPr>
          <p:cNvSpPr>
            <a:spLocks/>
          </p:cNvSpPr>
          <p:nvPr/>
        </p:nvSpPr>
        <p:spPr bwMode="auto">
          <a:xfrm>
            <a:off x="7225885" y="4567951"/>
            <a:ext cx="1693525" cy="1694748"/>
          </a:xfrm>
          <a:custGeom>
            <a:avLst/>
            <a:gdLst>
              <a:gd name="T0" fmla="*/ 1015 w 1065"/>
              <a:gd name="T1" fmla="*/ 444 h 1065"/>
              <a:gd name="T2" fmla="*/ 621 w 1065"/>
              <a:gd name="T3" fmla="*/ 1016 h 1065"/>
              <a:gd name="T4" fmla="*/ 49 w 1065"/>
              <a:gd name="T5" fmla="*/ 622 h 1065"/>
              <a:gd name="T6" fmla="*/ 443 w 1065"/>
              <a:gd name="T7" fmla="*/ 50 h 1065"/>
              <a:gd name="T8" fmla="*/ 1015 w 1065"/>
              <a:gd name="T9" fmla="*/ 444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5" h="1065">
                <a:moveTo>
                  <a:pt x="1015" y="444"/>
                </a:moveTo>
                <a:cubicBezTo>
                  <a:pt x="1065" y="711"/>
                  <a:pt x="888" y="967"/>
                  <a:pt x="621" y="1016"/>
                </a:cubicBezTo>
                <a:cubicBezTo>
                  <a:pt x="354" y="1065"/>
                  <a:pt x="98" y="889"/>
                  <a:pt x="49" y="622"/>
                </a:cubicBezTo>
                <a:cubicBezTo>
                  <a:pt x="0" y="355"/>
                  <a:pt x="176" y="99"/>
                  <a:pt x="443" y="50"/>
                </a:cubicBezTo>
                <a:cubicBezTo>
                  <a:pt x="710" y="0"/>
                  <a:pt x="966" y="177"/>
                  <a:pt x="1015" y="444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  <a:softEdge rad="342900"/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BD2B0957-7041-4C27-BE5F-5990E65C9B8B}"/>
              </a:ext>
            </a:extLst>
          </p:cNvPr>
          <p:cNvSpPr>
            <a:spLocks/>
          </p:cNvSpPr>
          <p:nvPr/>
        </p:nvSpPr>
        <p:spPr bwMode="auto">
          <a:xfrm>
            <a:off x="1298544" y="3003970"/>
            <a:ext cx="4406099" cy="3391939"/>
          </a:xfrm>
          <a:custGeom>
            <a:avLst/>
            <a:gdLst>
              <a:gd name="T0" fmla="*/ 2656 w 2772"/>
              <a:gd name="T1" fmla="*/ 1351 h 2132"/>
              <a:gd name="T2" fmla="*/ 2222 w 2772"/>
              <a:gd name="T3" fmla="*/ 1213 h 2132"/>
              <a:gd name="T4" fmla="*/ 2000 w 2772"/>
              <a:gd name="T5" fmla="*/ 1167 h 2132"/>
              <a:gd name="T6" fmla="*/ 1997 w 2772"/>
              <a:gd name="T7" fmla="*/ 1164 h 2132"/>
              <a:gd name="T8" fmla="*/ 1942 w 2772"/>
              <a:gd name="T9" fmla="*/ 920 h 2132"/>
              <a:gd name="T10" fmla="*/ 1769 w 2772"/>
              <a:gd name="T11" fmla="*/ 205 h 2132"/>
              <a:gd name="T12" fmla="*/ 935 w 2772"/>
              <a:gd name="T13" fmla="*/ 238 h 2132"/>
              <a:gd name="T14" fmla="*/ 829 w 2772"/>
              <a:gd name="T15" fmla="*/ 985 h 2132"/>
              <a:gd name="T16" fmla="*/ 807 w 2772"/>
              <a:gd name="T17" fmla="*/ 1190 h 2132"/>
              <a:gd name="T18" fmla="*/ 803 w 2772"/>
              <a:gd name="T19" fmla="*/ 1194 h 2132"/>
              <a:gd name="T20" fmla="*/ 618 w 2772"/>
              <a:gd name="T21" fmla="*/ 1240 h 2132"/>
              <a:gd name="T22" fmla="*/ 147 w 2772"/>
              <a:gd name="T23" fmla="*/ 1368 h 2132"/>
              <a:gd name="T24" fmla="*/ 169 w 2772"/>
              <a:gd name="T25" fmla="*/ 1957 h 2132"/>
              <a:gd name="T26" fmla="*/ 795 w 2772"/>
              <a:gd name="T27" fmla="*/ 1945 h 2132"/>
              <a:gd name="T28" fmla="*/ 878 w 2772"/>
              <a:gd name="T29" fmla="*/ 1486 h 2132"/>
              <a:gd name="T30" fmla="*/ 912 w 2772"/>
              <a:gd name="T31" fmla="*/ 1304 h 2132"/>
              <a:gd name="T32" fmla="*/ 925 w 2772"/>
              <a:gd name="T33" fmla="*/ 1290 h 2132"/>
              <a:gd name="T34" fmla="*/ 1123 w 2772"/>
              <a:gd name="T35" fmla="*/ 1250 h 2132"/>
              <a:gd name="T36" fmla="*/ 1654 w 2772"/>
              <a:gd name="T37" fmla="*/ 1232 h 2132"/>
              <a:gd name="T38" fmla="*/ 1901 w 2772"/>
              <a:gd name="T39" fmla="*/ 1268 h 2132"/>
              <a:gd name="T40" fmla="*/ 1904 w 2772"/>
              <a:gd name="T41" fmla="*/ 1271 h 2132"/>
              <a:gd name="T42" fmla="*/ 1969 w 2772"/>
              <a:gd name="T43" fmla="*/ 1482 h 2132"/>
              <a:gd name="T44" fmla="*/ 2039 w 2772"/>
              <a:gd name="T45" fmla="*/ 1821 h 2132"/>
              <a:gd name="T46" fmla="*/ 2605 w 2772"/>
              <a:gd name="T47" fmla="*/ 1867 h 2132"/>
              <a:gd name="T48" fmla="*/ 2656 w 2772"/>
              <a:gd name="T49" fmla="*/ 1351 h 2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772" h="2132">
                <a:moveTo>
                  <a:pt x="2656" y="1351"/>
                </a:moveTo>
                <a:cubicBezTo>
                  <a:pt x="2553" y="1211"/>
                  <a:pt x="2376" y="1161"/>
                  <a:pt x="2222" y="1213"/>
                </a:cubicBezTo>
                <a:cubicBezTo>
                  <a:pt x="2144" y="1238"/>
                  <a:pt x="2060" y="1222"/>
                  <a:pt x="2000" y="1167"/>
                </a:cubicBezTo>
                <a:cubicBezTo>
                  <a:pt x="1997" y="1164"/>
                  <a:pt x="1997" y="1164"/>
                  <a:pt x="1997" y="1164"/>
                </a:cubicBezTo>
                <a:cubicBezTo>
                  <a:pt x="1930" y="1102"/>
                  <a:pt x="1907" y="1005"/>
                  <a:pt x="1942" y="920"/>
                </a:cubicBezTo>
                <a:cubicBezTo>
                  <a:pt x="2044" y="678"/>
                  <a:pt x="1984" y="386"/>
                  <a:pt x="1769" y="205"/>
                </a:cubicBezTo>
                <a:cubicBezTo>
                  <a:pt x="1525" y="0"/>
                  <a:pt x="1161" y="15"/>
                  <a:pt x="935" y="238"/>
                </a:cubicBezTo>
                <a:cubicBezTo>
                  <a:pt x="729" y="441"/>
                  <a:pt x="696" y="748"/>
                  <a:pt x="829" y="985"/>
                </a:cubicBezTo>
                <a:cubicBezTo>
                  <a:pt x="867" y="1051"/>
                  <a:pt x="859" y="1134"/>
                  <a:pt x="807" y="1190"/>
                </a:cubicBezTo>
                <a:cubicBezTo>
                  <a:pt x="803" y="1194"/>
                  <a:pt x="803" y="1194"/>
                  <a:pt x="803" y="1194"/>
                </a:cubicBezTo>
                <a:cubicBezTo>
                  <a:pt x="756" y="1245"/>
                  <a:pt x="683" y="1262"/>
                  <a:pt x="618" y="1240"/>
                </a:cubicBezTo>
                <a:cubicBezTo>
                  <a:pt x="455" y="1184"/>
                  <a:pt x="267" y="1228"/>
                  <a:pt x="147" y="1368"/>
                </a:cubicBezTo>
                <a:cubicBezTo>
                  <a:pt x="0" y="1539"/>
                  <a:pt x="10" y="1798"/>
                  <a:pt x="169" y="1957"/>
                </a:cubicBezTo>
                <a:cubicBezTo>
                  <a:pt x="345" y="2132"/>
                  <a:pt x="629" y="2125"/>
                  <a:pt x="795" y="1945"/>
                </a:cubicBezTo>
                <a:cubicBezTo>
                  <a:pt x="914" y="1817"/>
                  <a:pt x="940" y="1637"/>
                  <a:pt x="878" y="1486"/>
                </a:cubicBezTo>
                <a:cubicBezTo>
                  <a:pt x="853" y="1424"/>
                  <a:pt x="867" y="1353"/>
                  <a:pt x="912" y="1304"/>
                </a:cubicBezTo>
                <a:cubicBezTo>
                  <a:pt x="925" y="1290"/>
                  <a:pt x="925" y="1290"/>
                  <a:pt x="925" y="1290"/>
                </a:cubicBezTo>
                <a:cubicBezTo>
                  <a:pt x="976" y="1236"/>
                  <a:pt x="1055" y="1220"/>
                  <a:pt x="1123" y="1250"/>
                </a:cubicBezTo>
                <a:cubicBezTo>
                  <a:pt x="1293" y="1323"/>
                  <a:pt x="1489" y="1317"/>
                  <a:pt x="1654" y="1232"/>
                </a:cubicBezTo>
                <a:cubicBezTo>
                  <a:pt x="1735" y="1190"/>
                  <a:pt x="1834" y="1206"/>
                  <a:pt x="1901" y="1268"/>
                </a:cubicBezTo>
                <a:cubicBezTo>
                  <a:pt x="1904" y="1271"/>
                  <a:pt x="1904" y="1271"/>
                  <a:pt x="1904" y="1271"/>
                </a:cubicBezTo>
                <a:cubicBezTo>
                  <a:pt x="1962" y="1324"/>
                  <a:pt x="1989" y="1406"/>
                  <a:pt x="1969" y="1482"/>
                </a:cubicBezTo>
                <a:cubicBezTo>
                  <a:pt x="1939" y="1596"/>
                  <a:pt x="1961" y="1722"/>
                  <a:pt x="2039" y="1821"/>
                </a:cubicBezTo>
                <a:cubicBezTo>
                  <a:pt x="2178" y="1996"/>
                  <a:pt x="2437" y="2019"/>
                  <a:pt x="2605" y="1867"/>
                </a:cubicBezTo>
                <a:cubicBezTo>
                  <a:pt x="2750" y="1734"/>
                  <a:pt x="2772" y="1510"/>
                  <a:pt x="2656" y="135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  <a:softEdge rad="330200"/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3653B42-9E2E-B897-445E-AFC37049CC46}"/>
              </a:ext>
            </a:extLst>
          </p:cNvPr>
          <p:cNvSpPr txBox="1"/>
          <p:nvPr/>
        </p:nvSpPr>
        <p:spPr>
          <a:xfrm>
            <a:off x="4270183" y="5567215"/>
            <a:ext cx="339927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700" b="1" dirty="0" err="1">
                <a:solidFill>
                  <a:schemeClr val="bg1"/>
                </a:solidFill>
                <a:latin typeface="Open Sans Light"/>
              </a:rPr>
              <a:t>Tnote</a:t>
            </a:r>
            <a:r>
              <a:rPr lang="en-US" sz="700" b="1" dirty="0">
                <a:solidFill>
                  <a:schemeClr val="bg1"/>
                </a:solidFill>
                <a:latin typeface="Open Sans Light"/>
              </a:rPr>
              <a:t> 19.11.2023 @ Toni Areal Zürich</a:t>
            </a:r>
            <a:endParaRPr lang="de-CH" sz="700" b="1" dirty="0">
              <a:solidFill>
                <a:schemeClr val="bg1"/>
              </a:solidFill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8218923-0EFB-EECB-86A9-7FC4B3DF6116}"/>
              </a:ext>
            </a:extLst>
          </p:cNvPr>
          <p:cNvGrpSpPr/>
          <p:nvPr/>
        </p:nvGrpSpPr>
        <p:grpSpPr>
          <a:xfrm>
            <a:off x="5526250" y="4565297"/>
            <a:ext cx="2050546" cy="913891"/>
            <a:chOff x="9313872" y="70992"/>
            <a:chExt cx="2615716" cy="121368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DF93BE3A-BFA0-D4CE-85C4-A55E964E3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43753" y="70992"/>
              <a:ext cx="1385835" cy="1213682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9CC1027-E36C-DC77-05D9-D7B7E30CD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13872" y="70993"/>
              <a:ext cx="1207644" cy="1213682"/>
            </a:xfrm>
            <a:prstGeom prst="rect">
              <a:avLst/>
            </a:prstGeom>
          </p:spPr>
        </p:pic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42E5C693-0976-51AF-696E-7BB139F5C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83" y="1002552"/>
            <a:ext cx="3927432" cy="260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07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8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3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3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3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3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1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1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5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5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23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23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0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0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26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26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8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8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49" presetClass="path" presetSubtype="0" repeatCount="indefinite" accel="50000" decel="50000" autoRev="1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Motion origin="layout" path="M -2.19242E-6 -4.81481E-6 L 0.07981 0.39075 " pathEditMode="relative" rAng="0" ptsTypes="AA">
                                          <p:cBhvr>
                                            <p:cTn id="90" dur="20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90" y="19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49" presetClass="path" presetSubtype="0" repeatCount="indefinite" accel="50000" decel="50000" autoRev="1" fill="hold" grpId="1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Motion origin="layout" path="M -2.96185E-6 -9.25926E-7 L 0.20603 -0.06227 " pathEditMode="relative" rAng="0" ptsTypes="AA">
                                          <p:cBhvr>
                                            <p:cTn id="92" dur="34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298" y="-31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49" presetClass="path" presetSubtype="0" repeatCount="indefinite" accel="50000" decel="50000" autoRev="1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Motion origin="layout" path="M -4.80927E-6 -3.14815E-6 L 0.35068 -0.08437 " pathEditMode="relative" rAng="0" ptsTypes="AA">
                                          <p:cBhvr>
                                            <p:cTn id="94" dur="46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530" y="-42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5" presetID="6" presetClass="emph" presetSubtype="0" repeatCount="indefinite" accel="47000" decel="4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6" dur="5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repeatCount="indefinite" accel="52000" decel="4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36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6" presetClass="emph" presetSubtype="0" repeatCount="indefinite" accel="52000" decel="4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0" dur="5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1" presetID="6" presetClass="emph" presetSubtype="0" repeatCount="indefinite" accel="52000" decel="4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2" dur="59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6" presetClass="emph" presetSubtype="0" repeatCount="indefinite" accel="52000" decel="4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4" dur="48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6" presetClass="emph" presetSubtype="0" repeatCount="indefinite" accel="52000" decel="4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6" dur="5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repeatCount="indefinite" accel="52000" decel="4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585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6" presetClass="emph" presetSubtype="0" repeatCount="indefinite" accel="52000" decel="4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0" dur="5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2" dur="8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4" dur="6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5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6" dur="9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7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8" dur="10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9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0" dur="8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4" grpId="1" animBg="1"/>
          <p:bldP spid="26" grpId="0" animBg="1"/>
          <p:bldP spid="26" grpId="1" animBg="1"/>
          <p:bldP spid="6" grpId="0" animBg="1"/>
          <p:bldP spid="6" grpId="1" animBg="1"/>
          <p:bldP spid="12" grpId="0" animBg="1"/>
          <p:bldP spid="12" grpId="1" animBg="1"/>
          <p:bldP spid="34" grpId="0"/>
          <p:bldP spid="36" grpId="0"/>
          <p:bldP spid="5" grpId="0" animBg="1"/>
          <p:bldP spid="5" grpId="1" animBg="1"/>
          <p:bldP spid="8" grpId="0" animBg="1"/>
          <p:bldP spid="8" grpId="1" animBg="1"/>
          <p:bldP spid="9" grpId="0" animBg="1"/>
          <p:bldP spid="13" grpId="0" animBg="1"/>
          <p:bldP spid="13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20" grpId="0" animBg="1"/>
          <p:bldP spid="20" grpId="1" animBg="1"/>
          <p:bldP spid="22" grpId="0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21" grpId="0" animBg="1"/>
          <p:bldP spid="21" grpId="1" animBg="1"/>
          <p:bldP spid="18" grpId="0" animBg="1"/>
          <p:bldP spid="11" grpId="0" animBg="1"/>
          <p:bldP spid="1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3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3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3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3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1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1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5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5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23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23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0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0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26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26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8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8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49" presetClass="path" presetSubtype="0" repeatCount="indefinite" accel="50000" decel="50000" autoRev="1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Motion origin="layout" path="M -2.19242E-6 -4.81481E-6 L 0.07981 0.39075 " pathEditMode="relative" rAng="0" ptsTypes="AA">
                                          <p:cBhvr>
                                            <p:cTn id="90" dur="20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90" y="19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49" presetClass="path" presetSubtype="0" repeatCount="indefinite" accel="50000" decel="50000" autoRev="1" fill="hold" grpId="1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Motion origin="layout" path="M -2.96185E-6 -9.25926E-7 L 0.20603 -0.06227 " pathEditMode="relative" rAng="0" ptsTypes="AA">
                                          <p:cBhvr>
                                            <p:cTn id="92" dur="34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298" y="-31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49" presetClass="path" presetSubtype="0" repeatCount="indefinite" accel="50000" decel="50000" autoRev="1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Motion origin="layout" path="M -4.80927E-6 -3.14815E-6 L 0.35068 -0.08437 " pathEditMode="relative" rAng="0" ptsTypes="AA">
                                          <p:cBhvr>
                                            <p:cTn id="94" dur="46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530" y="-42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5" presetID="6" presetClass="emph" presetSubtype="0" repeatCount="indefinite" accel="47000" decel="4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6" dur="5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repeatCount="indefinite" accel="52000" decel="4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36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6" presetClass="emph" presetSubtype="0" repeatCount="indefinite" accel="52000" decel="4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0" dur="5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1" presetID="6" presetClass="emph" presetSubtype="0" repeatCount="indefinite" accel="52000" decel="4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2" dur="59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6" presetClass="emph" presetSubtype="0" repeatCount="indefinite" accel="52000" decel="4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4" dur="48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6" presetClass="emph" presetSubtype="0" repeatCount="indefinite" accel="52000" decel="4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6" dur="5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repeatCount="indefinite" accel="52000" decel="4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585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6" presetClass="emph" presetSubtype="0" repeatCount="indefinite" accel="52000" decel="4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0" dur="5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2" dur="8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4" dur="6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5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6" dur="9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7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8" dur="10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9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0" dur="8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4" grpId="1" animBg="1"/>
          <p:bldP spid="26" grpId="0" animBg="1"/>
          <p:bldP spid="26" grpId="1" animBg="1"/>
          <p:bldP spid="6" grpId="0" animBg="1"/>
          <p:bldP spid="6" grpId="1" animBg="1"/>
          <p:bldP spid="12" grpId="0" animBg="1"/>
          <p:bldP spid="12" grpId="1" animBg="1"/>
          <p:bldP spid="34" grpId="0"/>
          <p:bldP spid="36" grpId="0"/>
          <p:bldP spid="5" grpId="0" animBg="1"/>
          <p:bldP spid="5" grpId="1" animBg="1"/>
          <p:bldP spid="8" grpId="0" animBg="1"/>
          <p:bldP spid="8" grpId="1" animBg="1"/>
          <p:bldP spid="9" grpId="0" animBg="1"/>
          <p:bldP spid="13" grpId="0" animBg="1"/>
          <p:bldP spid="13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20" grpId="0" animBg="1"/>
          <p:bldP spid="20" grpId="1" animBg="1"/>
          <p:bldP spid="22" grpId="0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21" grpId="0" animBg="1"/>
          <p:bldP spid="21" grpId="1" animBg="1"/>
          <p:bldP spid="18" grpId="0" animBg="1"/>
          <p:bldP spid="11" grpId="0" animBg="1"/>
          <p:bldP spid="11" grpId="1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/>
          <p:nvPr/>
        </p:nvSpPr>
        <p:spPr>
          <a:xfrm flipH="1">
            <a:off x="1122523" y="3961507"/>
            <a:ext cx="2857380" cy="831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554">
              <a:lnSpc>
                <a:spcPct val="89000"/>
              </a:lnSpc>
            </a:pPr>
            <a:r>
              <a:rPr lang="en-US" b="1" dirty="0">
                <a:solidFill>
                  <a:srgbClr val="272E3A">
                    <a:lumMod val="90000"/>
                    <a:lumOff val="10000"/>
                  </a:srgbClr>
                </a:solidFill>
                <a:latin typeface="Open Sans Light"/>
              </a:rPr>
              <a:t>Stream Valorization</a:t>
            </a:r>
            <a:endParaRPr lang="en-US" sz="1200" b="1" dirty="0">
              <a:solidFill>
                <a:srgbClr val="272E3A">
                  <a:lumMod val="90000"/>
                  <a:lumOff val="10000"/>
                </a:srgbClr>
              </a:solidFill>
              <a:latin typeface="Open Sans Light"/>
            </a:endParaRPr>
          </a:p>
          <a:p>
            <a:pPr defTabSz="228554">
              <a:lnSpc>
                <a:spcPct val="89000"/>
              </a:lnSpc>
            </a:pPr>
            <a:r>
              <a:rPr lang="en-US" sz="1200" dirty="0">
                <a:solidFill>
                  <a:srgbClr val="272E3A"/>
                </a:solidFill>
              </a:rPr>
              <a:t>Are all streams respected as mainstream</a:t>
            </a:r>
          </a:p>
          <a:p>
            <a:pPr defTabSz="228554">
              <a:lnSpc>
                <a:spcPct val="89000"/>
              </a:lnSpc>
            </a:pPr>
            <a:r>
              <a:rPr lang="en-US" sz="1200" dirty="0">
                <a:solidFill>
                  <a:srgbClr val="272E3A"/>
                </a:solidFill>
              </a:rPr>
              <a:t>and are they valorized to reduce</a:t>
            </a:r>
          </a:p>
          <a:p>
            <a:pPr defTabSz="228554">
              <a:lnSpc>
                <a:spcPct val="89000"/>
              </a:lnSpc>
            </a:pPr>
            <a:r>
              <a:rPr lang="en-US" sz="1200" dirty="0">
                <a:solidFill>
                  <a:srgbClr val="272E3A"/>
                </a:solidFill>
              </a:rPr>
              <a:t>Food-Waste?</a:t>
            </a:r>
          </a:p>
        </p:txBody>
      </p:sp>
      <p:sp>
        <p:nvSpPr>
          <p:cNvPr id="3" name="Rectangle 15"/>
          <p:cNvSpPr/>
          <p:nvPr/>
        </p:nvSpPr>
        <p:spPr>
          <a:xfrm flipH="1">
            <a:off x="1733286" y="2426581"/>
            <a:ext cx="2982552" cy="1160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554">
              <a:lnSpc>
                <a:spcPct val="89000"/>
              </a:lnSpc>
            </a:pPr>
            <a:r>
              <a:rPr lang="en-US" b="1" dirty="0">
                <a:solidFill>
                  <a:srgbClr val="272E3A">
                    <a:lumMod val="90000"/>
                    <a:lumOff val="10000"/>
                  </a:srgbClr>
                </a:solidFill>
                <a:latin typeface="Open Sans Light"/>
              </a:rPr>
              <a:t>Resource Utilization</a:t>
            </a:r>
            <a:endParaRPr lang="en-US" sz="1200" b="1" dirty="0">
              <a:solidFill>
                <a:srgbClr val="272E3A">
                  <a:lumMod val="90000"/>
                  <a:lumOff val="10000"/>
                </a:srgbClr>
              </a:solidFill>
              <a:latin typeface="Open Sans Light"/>
            </a:endParaRPr>
          </a:p>
          <a:p>
            <a:pPr defTabSz="228554">
              <a:lnSpc>
                <a:spcPct val="89000"/>
              </a:lnSpc>
            </a:pPr>
            <a:r>
              <a:rPr lang="en-US" sz="1200" dirty="0">
                <a:solidFill>
                  <a:srgbClr val="272E3A"/>
                </a:solidFill>
              </a:rPr>
              <a:t>Is there a conscientious use of resources and sourcing of materials, are the emissions to the environment minimized, the usage of renewable energy granted, and the social values respected?</a:t>
            </a:r>
            <a:endParaRPr lang="en-US" sz="1200" dirty="0">
              <a:solidFill>
                <a:srgbClr val="272E3A">
                  <a:lumMod val="90000"/>
                  <a:lumOff val="10000"/>
                </a:srgbClr>
              </a:solidFill>
              <a:latin typeface="Open Sans Light"/>
            </a:endParaRPr>
          </a:p>
        </p:txBody>
      </p:sp>
      <p:sp>
        <p:nvSpPr>
          <p:cNvPr id="4" name="Rectangle 17"/>
          <p:cNvSpPr/>
          <p:nvPr/>
        </p:nvSpPr>
        <p:spPr>
          <a:xfrm flipH="1">
            <a:off x="4483808" y="1619270"/>
            <a:ext cx="2988542" cy="831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28554">
              <a:lnSpc>
                <a:spcPct val="89000"/>
              </a:lnSpc>
            </a:pPr>
            <a:r>
              <a:rPr lang="en-US" b="1" dirty="0">
                <a:solidFill>
                  <a:srgbClr val="272E3A">
                    <a:lumMod val="90000"/>
                    <a:lumOff val="10000"/>
                  </a:srgbClr>
                </a:solidFill>
                <a:latin typeface="Open Sans Light"/>
              </a:rPr>
              <a:t>System Curation </a:t>
            </a:r>
            <a:endParaRPr lang="en-US" sz="1200" b="1" dirty="0">
              <a:solidFill>
                <a:srgbClr val="272E3A">
                  <a:lumMod val="90000"/>
                  <a:lumOff val="10000"/>
                </a:srgbClr>
              </a:solidFill>
              <a:latin typeface="Open Sans Light"/>
            </a:endParaRPr>
          </a:p>
          <a:p>
            <a:pPr algn="ctr" defTabSz="228554">
              <a:lnSpc>
                <a:spcPct val="89000"/>
              </a:lnSpc>
            </a:pPr>
            <a:r>
              <a:rPr lang="en-US" sz="1200" dirty="0">
                <a:solidFill>
                  <a:srgbClr val="272E3A"/>
                </a:solidFill>
              </a:rPr>
              <a:t>Does the business model contribute to bio-, social-diversity, mitigate global warming and Planetary Health?</a:t>
            </a:r>
          </a:p>
        </p:txBody>
      </p:sp>
      <p:sp>
        <p:nvSpPr>
          <p:cNvPr id="5" name="Rectangle 21"/>
          <p:cNvSpPr/>
          <p:nvPr/>
        </p:nvSpPr>
        <p:spPr>
          <a:xfrm>
            <a:off x="8212099" y="3961507"/>
            <a:ext cx="2857380" cy="996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228554">
              <a:lnSpc>
                <a:spcPct val="89000"/>
              </a:lnSpc>
            </a:pPr>
            <a:r>
              <a:rPr lang="en-US" b="1" dirty="0">
                <a:solidFill>
                  <a:srgbClr val="272E3A">
                    <a:lumMod val="90000"/>
                    <a:lumOff val="10000"/>
                  </a:srgbClr>
                </a:solidFill>
                <a:latin typeface="Open Sans Light"/>
              </a:rPr>
              <a:t>Up-/re-cycling Potential</a:t>
            </a:r>
            <a:endParaRPr lang="en-US" sz="1200" b="1" dirty="0">
              <a:solidFill>
                <a:srgbClr val="272E3A">
                  <a:lumMod val="90000"/>
                  <a:lumOff val="10000"/>
                </a:srgbClr>
              </a:solidFill>
              <a:latin typeface="Open Sans Light"/>
            </a:endParaRPr>
          </a:p>
          <a:p>
            <a:pPr algn="r" defTabSz="228554">
              <a:lnSpc>
                <a:spcPct val="89000"/>
              </a:lnSpc>
            </a:pPr>
            <a:r>
              <a:rPr lang="en-US" sz="1200" dirty="0">
                <a:solidFill>
                  <a:srgbClr val="272E3A"/>
                </a:solidFill>
              </a:rPr>
              <a:t>Are the molecules, materials, and substrates composed in a way that optimizes impact generation and</a:t>
            </a:r>
          </a:p>
          <a:p>
            <a:pPr algn="r" defTabSz="228554">
              <a:lnSpc>
                <a:spcPct val="89000"/>
              </a:lnSpc>
            </a:pPr>
            <a:r>
              <a:rPr lang="en-US" sz="1200" dirty="0">
                <a:solidFill>
                  <a:srgbClr val="272E3A"/>
                </a:solidFill>
              </a:rPr>
              <a:t>up-/re-cycling capabilities?</a:t>
            </a:r>
          </a:p>
        </p:txBody>
      </p:sp>
      <p:sp>
        <p:nvSpPr>
          <p:cNvPr id="6" name="Rectangle 23"/>
          <p:cNvSpPr/>
          <p:nvPr/>
        </p:nvSpPr>
        <p:spPr>
          <a:xfrm>
            <a:off x="7472350" y="2426581"/>
            <a:ext cx="2986366" cy="996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228554">
              <a:lnSpc>
                <a:spcPct val="89000"/>
              </a:lnSpc>
            </a:pPr>
            <a:r>
              <a:rPr lang="en-US" b="1" dirty="0">
                <a:solidFill>
                  <a:srgbClr val="272E3A">
                    <a:lumMod val="90000"/>
                    <a:lumOff val="10000"/>
                  </a:srgbClr>
                </a:solidFill>
                <a:latin typeface="Open Sans Light"/>
              </a:rPr>
              <a:t>Economic Resilience</a:t>
            </a:r>
            <a:endParaRPr lang="en-US" sz="1200" dirty="0">
              <a:solidFill>
                <a:srgbClr val="272E3A">
                  <a:lumMod val="90000"/>
                  <a:lumOff val="10000"/>
                </a:srgbClr>
              </a:solidFill>
              <a:latin typeface="Open Sans Light"/>
            </a:endParaRPr>
          </a:p>
          <a:p>
            <a:pPr algn="r" defTabSz="228554">
              <a:lnSpc>
                <a:spcPct val="89000"/>
              </a:lnSpc>
            </a:pPr>
            <a:r>
              <a:rPr lang="en-US" sz="1200" dirty="0">
                <a:solidFill>
                  <a:srgbClr val="272E3A"/>
                </a:solidFill>
              </a:rPr>
              <a:t>Is there a fair treatment of all members of the network and does the operation contribute to create and sustain a long-term regenerative economy?</a:t>
            </a:r>
            <a:endParaRPr lang="en-US" sz="1200" dirty="0">
              <a:solidFill>
                <a:srgbClr val="272E3A">
                  <a:lumMod val="90000"/>
                  <a:lumOff val="10000"/>
                </a:srgbClr>
              </a:solidFill>
              <a:latin typeface="Open Sans Light"/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5600188" y="2426581"/>
            <a:ext cx="760466" cy="3594930"/>
          </a:xfrm>
          <a:custGeom>
            <a:avLst/>
            <a:gdLst>
              <a:gd name="T0" fmla="*/ 80 w 160"/>
              <a:gd name="T1" fmla="*/ 0 h 832"/>
              <a:gd name="T2" fmla="*/ 0 w 160"/>
              <a:gd name="T3" fmla="*/ 138 h 832"/>
              <a:gd name="T4" fmla="*/ 40 w 160"/>
              <a:gd name="T5" fmla="*/ 138 h 832"/>
              <a:gd name="T6" fmla="*/ 40 w 160"/>
              <a:gd name="T7" fmla="*/ 832 h 832"/>
              <a:gd name="T8" fmla="*/ 80 w 160"/>
              <a:gd name="T9" fmla="*/ 832 h 832"/>
              <a:gd name="T10" fmla="*/ 120 w 160"/>
              <a:gd name="T11" fmla="*/ 832 h 832"/>
              <a:gd name="T12" fmla="*/ 120 w 160"/>
              <a:gd name="T13" fmla="*/ 138 h 832"/>
              <a:gd name="T14" fmla="*/ 160 w 160"/>
              <a:gd name="T15" fmla="*/ 138 h 832"/>
              <a:gd name="T16" fmla="*/ 80 w 160"/>
              <a:gd name="T17" fmla="*/ 0 h 8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0" h="832">
                <a:moveTo>
                  <a:pt x="80" y="0"/>
                </a:moveTo>
                <a:lnTo>
                  <a:pt x="0" y="138"/>
                </a:lnTo>
                <a:lnTo>
                  <a:pt x="40" y="138"/>
                </a:lnTo>
                <a:lnTo>
                  <a:pt x="40" y="832"/>
                </a:lnTo>
                <a:lnTo>
                  <a:pt x="80" y="832"/>
                </a:lnTo>
                <a:lnTo>
                  <a:pt x="120" y="832"/>
                </a:lnTo>
                <a:lnTo>
                  <a:pt x="120" y="138"/>
                </a:lnTo>
                <a:lnTo>
                  <a:pt x="160" y="138"/>
                </a:lnTo>
                <a:lnTo>
                  <a:pt x="80" y="0"/>
                </a:lnTo>
                <a:close/>
              </a:path>
            </a:pathLst>
          </a:custGeom>
          <a:solidFill>
            <a:srgbClr val="13603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1400">
              <a:solidFill>
                <a:srgbClr val="272E3A"/>
              </a:solidFill>
              <a:latin typeface="Open Sans Light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4757625" y="2962363"/>
            <a:ext cx="1049963" cy="3059148"/>
          </a:xfrm>
          <a:custGeom>
            <a:avLst/>
            <a:gdLst>
              <a:gd name="T0" fmla="*/ 105 w 139"/>
              <a:gd name="T1" fmla="*/ 79 h 405"/>
              <a:gd name="T2" fmla="*/ 71 w 139"/>
              <a:gd name="T3" fmla="*/ 42 h 405"/>
              <a:gd name="T4" fmla="*/ 87 w 139"/>
              <a:gd name="T5" fmla="*/ 27 h 405"/>
              <a:gd name="T6" fmla="*/ 0 w 139"/>
              <a:gd name="T7" fmla="*/ 0 h 405"/>
              <a:gd name="T8" fmla="*/ 0 w 139"/>
              <a:gd name="T9" fmla="*/ 0 h 405"/>
              <a:gd name="T10" fmla="*/ 0 w 139"/>
              <a:gd name="T11" fmla="*/ 0 h 405"/>
              <a:gd name="T12" fmla="*/ 20 w 139"/>
              <a:gd name="T13" fmla="*/ 89 h 405"/>
              <a:gd name="T14" fmla="*/ 37 w 139"/>
              <a:gd name="T15" fmla="*/ 73 h 405"/>
              <a:gd name="T16" fmla="*/ 71 w 139"/>
              <a:gd name="T17" fmla="*/ 110 h 405"/>
              <a:gd name="T18" fmla="*/ 93 w 139"/>
              <a:gd name="T19" fmla="*/ 169 h 405"/>
              <a:gd name="T20" fmla="*/ 93 w 139"/>
              <a:gd name="T21" fmla="*/ 405 h 405"/>
              <a:gd name="T22" fmla="*/ 117 w 139"/>
              <a:gd name="T23" fmla="*/ 405 h 405"/>
              <a:gd name="T24" fmla="*/ 139 w 139"/>
              <a:gd name="T25" fmla="*/ 405 h 405"/>
              <a:gd name="T26" fmla="*/ 139 w 139"/>
              <a:gd name="T27" fmla="*/ 169 h 405"/>
              <a:gd name="T28" fmla="*/ 105 w 139"/>
              <a:gd name="T29" fmla="*/ 79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9" h="405">
                <a:moveTo>
                  <a:pt x="105" y="79"/>
                </a:moveTo>
                <a:cubicBezTo>
                  <a:pt x="71" y="42"/>
                  <a:pt x="71" y="42"/>
                  <a:pt x="71" y="42"/>
                </a:cubicBezTo>
                <a:cubicBezTo>
                  <a:pt x="87" y="27"/>
                  <a:pt x="87" y="27"/>
                  <a:pt x="87" y="27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20" y="89"/>
                  <a:pt x="20" y="89"/>
                  <a:pt x="20" y="89"/>
                </a:cubicBezTo>
                <a:cubicBezTo>
                  <a:pt x="37" y="73"/>
                  <a:pt x="37" y="73"/>
                  <a:pt x="37" y="73"/>
                </a:cubicBezTo>
                <a:cubicBezTo>
                  <a:pt x="71" y="110"/>
                  <a:pt x="71" y="110"/>
                  <a:pt x="71" y="110"/>
                </a:cubicBezTo>
                <a:cubicBezTo>
                  <a:pt x="85" y="125"/>
                  <a:pt x="93" y="147"/>
                  <a:pt x="93" y="169"/>
                </a:cubicBezTo>
                <a:cubicBezTo>
                  <a:pt x="93" y="405"/>
                  <a:pt x="93" y="405"/>
                  <a:pt x="93" y="405"/>
                </a:cubicBezTo>
                <a:cubicBezTo>
                  <a:pt x="117" y="405"/>
                  <a:pt x="117" y="405"/>
                  <a:pt x="117" y="405"/>
                </a:cubicBezTo>
                <a:cubicBezTo>
                  <a:pt x="139" y="405"/>
                  <a:pt x="139" y="405"/>
                  <a:pt x="139" y="405"/>
                </a:cubicBezTo>
                <a:cubicBezTo>
                  <a:pt x="139" y="169"/>
                  <a:pt x="139" y="169"/>
                  <a:pt x="139" y="169"/>
                </a:cubicBezTo>
                <a:cubicBezTo>
                  <a:pt x="139" y="135"/>
                  <a:pt x="127" y="103"/>
                  <a:pt x="105" y="79"/>
                </a:cubicBezTo>
                <a:close/>
              </a:path>
            </a:pathLst>
          </a:custGeom>
          <a:solidFill>
            <a:srgbClr val="87BC5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1400">
              <a:solidFill>
                <a:srgbClr val="272E3A"/>
              </a:solidFill>
              <a:latin typeface="Open Sans Light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4151546" y="3973437"/>
            <a:ext cx="1313532" cy="2048074"/>
          </a:xfrm>
          <a:custGeom>
            <a:avLst/>
            <a:gdLst>
              <a:gd name="T0" fmla="*/ 120 w 174"/>
              <a:gd name="T1" fmla="*/ 23 h 271"/>
              <a:gd name="T2" fmla="*/ 79 w 174"/>
              <a:gd name="T3" fmla="*/ 23 h 271"/>
              <a:gd name="T4" fmla="*/ 79 w 174"/>
              <a:gd name="T5" fmla="*/ 0 h 271"/>
              <a:gd name="T6" fmla="*/ 0 w 174"/>
              <a:gd name="T7" fmla="*/ 46 h 271"/>
              <a:gd name="T8" fmla="*/ 79 w 174"/>
              <a:gd name="T9" fmla="*/ 92 h 271"/>
              <a:gd name="T10" fmla="*/ 79 w 174"/>
              <a:gd name="T11" fmla="*/ 69 h 271"/>
              <a:gd name="T12" fmla="*/ 120 w 174"/>
              <a:gd name="T13" fmla="*/ 69 h 271"/>
              <a:gd name="T14" fmla="*/ 129 w 174"/>
              <a:gd name="T15" fmla="*/ 78 h 271"/>
              <a:gd name="T16" fmla="*/ 129 w 174"/>
              <a:gd name="T17" fmla="*/ 271 h 271"/>
              <a:gd name="T18" fmla="*/ 151 w 174"/>
              <a:gd name="T19" fmla="*/ 271 h 271"/>
              <a:gd name="T20" fmla="*/ 174 w 174"/>
              <a:gd name="T21" fmla="*/ 271 h 271"/>
              <a:gd name="T22" fmla="*/ 174 w 174"/>
              <a:gd name="T23" fmla="*/ 78 h 271"/>
              <a:gd name="T24" fmla="*/ 120 w 174"/>
              <a:gd name="T25" fmla="*/ 23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4" h="271">
                <a:moveTo>
                  <a:pt x="120" y="23"/>
                </a:moveTo>
                <a:cubicBezTo>
                  <a:pt x="79" y="23"/>
                  <a:pt x="79" y="23"/>
                  <a:pt x="79" y="23"/>
                </a:cubicBezTo>
                <a:cubicBezTo>
                  <a:pt x="79" y="0"/>
                  <a:pt x="79" y="0"/>
                  <a:pt x="79" y="0"/>
                </a:cubicBezTo>
                <a:cubicBezTo>
                  <a:pt x="0" y="46"/>
                  <a:pt x="0" y="46"/>
                  <a:pt x="0" y="46"/>
                </a:cubicBezTo>
                <a:cubicBezTo>
                  <a:pt x="79" y="92"/>
                  <a:pt x="79" y="92"/>
                  <a:pt x="79" y="92"/>
                </a:cubicBezTo>
                <a:cubicBezTo>
                  <a:pt x="79" y="69"/>
                  <a:pt x="79" y="69"/>
                  <a:pt x="79" y="69"/>
                </a:cubicBezTo>
                <a:cubicBezTo>
                  <a:pt x="120" y="69"/>
                  <a:pt x="120" y="69"/>
                  <a:pt x="120" y="69"/>
                </a:cubicBezTo>
                <a:cubicBezTo>
                  <a:pt x="125" y="69"/>
                  <a:pt x="129" y="73"/>
                  <a:pt x="129" y="78"/>
                </a:cubicBezTo>
                <a:cubicBezTo>
                  <a:pt x="129" y="271"/>
                  <a:pt x="129" y="271"/>
                  <a:pt x="129" y="271"/>
                </a:cubicBezTo>
                <a:cubicBezTo>
                  <a:pt x="151" y="271"/>
                  <a:pt x="151" y="271"/>
                  <a:pt x="151" y="271"/>
                </a:cubicBezTo>
                <a:cubicBezTo>
                  <a:pt x="174" y="271"/>
                  <a:pt x="174" y="271"/>
                  <a:pt x="174" y="271"/>
                </a:cubicBezTo>
                <a:cubicBezTo>
                  <a:pt x="174" y="78"/>
                  <a:pt x="174" y="78"/>
                  <a:pt x="174" y="78"/>
                </a:cubicBezTo>
                <a:cubicBezTo>
                  <a:pt x="174" y="48"/>
                  <a:pt x="150" y="23"/>
                  <a:pt x="120" y="23"/>
                </a:cubicBezTo>
                <a:close/>
              </a:path>
            </a:pathLst>
          </a:custGeom>
          <a:solidFill>
            <a:srgbClr val="13603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1400">
              <a:solidFill>
                <a:srgbClr val="272E3A"/>
              </a:solidFill>
              <a:latin typeface="Open Sans Light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>
            <a:off x="6153254" y="2962363"/>
            <a:ext cx="1049963" cy="3059148"/>
          </a:xfrm>
          <a:custGeom>
            <a:avLst/>
            <a:gdLst>
              <a:gd name="T0" fmla="*/ 139 w 139"/>
              <a:gd name="T1" fmla="*/ 0 h 405"/>
              <a:gd name="T2" fmla="*/ 139 w 139"/>
              <a:gd name="T3" fmla="*/ 0 h 405"/>
              <a:gd name="T4" fmla="*/ 52 w 139"/>
              <a:gd name="T5" fmla="*/ 27 h 405"/>
              <a:gd name="T6" fmla="*/ 68 w 139"/>
              <a:gd name="T7" fmla="*/ 42 h 405"/>
              <a:gd name="T8" fmla="*/ 35 w 139"/>
              <a:gd name="T9" fmla="*/ 79 h 405"/>
              <a:gd name="T10" fmla="*/ 0 w 139"/>
              <a:gd name="T11" fmla="*/ 169 h 405"/>
              <a:gd name="T12" fmla="*/ 0 w 139"/>
              <a:gd name="T13" fmla="*/ 405 h 405"/>
              <a:gd name="T14" fmla="*/ 23 w 139"/>
              <a:gd name="T15" fmla="*/ 405 h 405"/>
              <a:gd name="T16" fmla="*/ 46 w 139"/>
              <a:gd name="T17" fmla="*/ 405 h 405"/>
              <a:gd name="T18" fmla="*/ 46 w 139"/>
              <a:gd name="T19" fmla="*/ 169 h 405"/>
              <a:gd name="T20" fmla="*/ 68 w 139"/>
              <a:gd name="T21" fmla="*/ 110 h 405"/>
              <a:gd name="T22" fmla="*/ 102 w 139"/>
              <a:gd name="T23" fmla="*/ 73 h 405"/>
              <a:gd name="T24" fmla="*/ 119 w 139"/>
              <a:gd name="T25" fmla="*/ 89 h 405"/>
              <a:gd name="T26" fmla="*/ 139 w 139"/>
              <a:gd name="T27" fmla="*/ 0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9" h="405">
                <a:moveTo>
                  <a:pt x="139" y="0"/>
                </a:moveTo>
                <a:cubicBezTo>
                  <a:pt x="139" y="0"/>
                  <a:pt x="139" y="0"/>
                  <a:pt x="139" y="0"/>
                </a:cubicBezTo>
                <a:cubicBezTo>
                  <a:pt x="52" y="27"/>
                  <a:pt x="52" y="27"/>
                  <a:pt x="52" y="27"/>
                </a:cubicBezTo>
                <a:cubicBezTo>
                  <a:pt x="68" y="42"/>
                  <a:pt x="68" y="42"/>
                  <a:pt x="68" y="42"/>
                </a:cubicBezTo>
                <a:cubicBezTo>
                  <a:pt x="35" y="79"/>
                  <a:pt x="35" y="79"/>
                  <a:pt x="35" y="79"/>
                </a:cubicBezTo>
                <a:cubicBezTo>
                  <a:pt x="12" y="103"/>
                  <a:pt x="0" y="135"/>
                  <a:pt x="0" y="169"/>
                </a:cubicBezTo>
                <a:cubicBezTo>
                  <a:pt x="0" y="405"/>
                  <a:pt x="0" y="405"/>
                  <a:pt x="0" y="405"/>
                </a:cubicBezTo>
                <a:cubicBezTo>
                  <a:pt x="23" y="405"/>
                  <a:pt x="23" y="405"/>
                  <a:pt x="23" y="405"/>
                </a:cubicBezTo>
                <a:cubicBezTo>
                  <a:pt x="46" y="405"/>
                  <a:pt x="46" y="405"/>
                  <a:pt x="46" y="405"/>
                </a:cubicBezTo>
                <a:cubicBezTo>
                  <a:pt x="46" y="169"/>
                  <a:pt x="46" y="169"/>
                  <a:pt x="46" y="169"/>
                </a:cubicBezTo>
                <a:cubicBezTo>
                  <a:pt x="46" y="147"/>
                  <a:pt x="54" y="125"/>
                  <a:pt x="68" y="110"/>
                </a:cubicBezTo>
                <a:cubicBezTo>
                  <a:pt x="102" y="73"/>
                  <a:pt x="102" y="73"/>
                  <a:pt x="102" y="73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39" y="0"/>
                  <a:pt x="139" y="0"/>
                  <a:pt x="139" y="0"/>
                </a:cubicBezTo>
                <a:close/>
              </a:path>
            </a:pathLst>
          </a:custGeom>
          <a:solidFill>
            <a:srgbClr val="87BC5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1400">
              <a:solidFill>
                <a:srgbClr val="272E3A"/>
              </a:solidFill>
              <a:latin typeface="Open Sans Light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>
            <a:off x="6495762" y="3973437"/>
            <a:ext cx="1313532" cy="2048074"/>
          </a:xfrm>
          <a:custGeom>
            <a:avLst/>
            <a:gdLst>
              <a:gd name="T0" fmla="*/ 174 w 174"/>
              <a:gd name="T1" fmla="*/ 46 h 271"/>
              <a:gd name="T2" fmla="*/ 95 w 174"/>
              <a:gd name="T3" fmla="*/ 0 h 271"/>
              <a:gd name="T4" fmla="*/ 95 w 174"/>
              <a:gd name="T5" fmla="*/ 23 h 271"/>
              <a:gd name="T6" fmla="*/ 54 w 174"/>
              <a:gd name="T7" fmla="*/ 23 h 271"/>
              <a:gd name="T8" fmla="*/ 49 w 174"/>
              <a:gd name="T9" fmla="*/ 23 h 271"/>
              <a:gd name="T10" fmla="*/ 0 w 174"/>
              <a:gd name="T11" fmla="*/ 78 h 271"/>
              <a:gd name="T12" fmla="*/ 0 w 174"/>
              <a:gd name="T13" fmla="*/ 271 h 271"/>
              <a:gd name="T14" fmla="*/ 0 w 174"/>
              <a:gd name="T15" fmla="*/ 271 h 271"/>
              <a:gd name="T16" fmla="*/ 23 w 174"/>
              <a:gd name="T17" fmla="*/ 271 h 271"/>
              <a:gd name="T18" fmla="*/ 46 w 174"/>
              <a:gd name="T19" fmla="*/ 271 h 271"/>
              <a:gd name="T20" fmla="*/ 46 w 174"/>
              <a:gd name="T21" fmla="*/ 78 h 271"/>
              <a:gd name="T22" fmla="*/ 54 w 174"/>
              <a:gd name="T23" fmla="*/ 69 h 271"/>
              <a:gd name="T24" fmla="*/ 95 w 174"/>
              <a:gd name="T25" fmla="*/ 69 h 271"/>
              <a:gd name="T26" fmla="*/ 95 w 174"/>
              <a:gd name="T27" fmla="*/ 92 h 271"/>
              <a:gd name="T28" fmla="*/ 174 w 174"/>
              <a:gd name="T29" fmla="*/ 46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4" h="271">
                <a:moveTo>
                  <a:pt x="174" y="46"/>
                </a:moveTo>
                <a:cubicBezTo>
                  <a:pt x="95" y="0"/>
                  <a:pt x="95" y="0"/>
                  <a:pt x="95" y="0"/>
                </a:cubicBezTo>
                <a:cubicBezTo>
                  <a:pt x="95" y="23"/>
                  <a:pt x="95" y="23"/>
                  <a:pt x="95" y="23"/>
                </a:cubicBezTo>
                <a:cubicBezTo>
                  <a:pt x="54" y="23"/>
                  <a:pt x="54" y="23"/>
                  <a:pt x="54" y="23"/>
                </a:cubicBezTo>
                <a:cubicBezTo>
                  <a:pt x="52" y="23"/>
                  <a:pt x="51" y="23"/>
                  <a:pt x="49" y="23"/>
                </a:cubicBezTo>
                <a:cubicBezTo>
                  <a:pt x="21" y="26"/>
                  <a:pt x="0" y="50"/>
                  <a:pt x="0" y="78"/>
                </a:cubicBezTo>
                <a:cubicBezTo>
                  <a:pt x="0" y="271"/>
                  <a:pt x="0" y="271"/>
                  <a:pt x="0" y="271"/>
                </a:cubicBezTo>
                <a:cubicBezTo>
                  <a:pt x="0" y="271"/>
                  <a:pt x="0" y="271"/>
                  <a:pt x="0" y="271"/>
                </a:cubicBezTo>
                <a:cubicBezTo>
                  <a:pt x="23" y="271"/>
                  <a:pt x="23" y="271"/>
                  <a:pt x="23" y="271"/>
                </a:cubicBezTo>
                <a:cubicBezTo>
                  <a:pt x="46" y="271"/>
                  <a:pt x="46" y="271"/>
                  <a:pt x="46" y="271"/>
                </a:cubicBezTo>
                <a:cubicBezTo>
                  <a:pt x="46" y="78"/>
                  <a:pt x="46" y="78"/>
                  <a:pt x="46" y="78"/>
                </a:cubicBezTo>
                <a:cubicBezTo>
                  <a:pt x="46" y="73"/>
                  <a:pt x="49" y="69"/>
                  <a:pt x="54" y="69"/>
                </a:cubicBezTo>
                <a:cubicBezTo>
                  <a:pt x="95" y="69"/>
                  <a:pt x="95" y="69"/>
                  <a:pt x="95" y="69"/>
                </a:cubicBezTo>
                <a:cubicBezTo>
                  <a:pt x="95" y="92"/>
                  <a:pt x="95" y="92"/>
                  <a:pt x="95" y="92"/>
                </a:cubicBezTo>
                <a:lnTo>
                  <a:pt x="174" y="46"/>
                </a:lnTo>
                <a:close/>
              </a:path>
            </a:pathLst>
          </a:custGeom>
          <a:solidFill>
            <a:srgbClr val="13603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1400">
              <a:solidFill>
                <a:srgbClr val="136032"/>
              </a:solidFill>
              <a:latin typeface="Open Sans Light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303728" y="4866975"/>
            <a:ext cx="1348703" cy="7496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228554">
              <a:lnSpc>
                <a:spcPct val="89000"/>
              </a:lnSpc>
            </a:pPr>
            <a:r>
              <a:rPr lang="en-US" sz="2400" b="1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Product</a:t>
            </a:r>
            <a:br>
              <a:rPr lang="en-US" sz="2400" b="1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endParaRPr lang="en-US" sz="2400" b="1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5258555" y="6049801"/>
            <a:ext cx="1507977" cy="4758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228554">
              <a:lnSpc>
                <a:spcPct val="89000"/>
              </a:lnSpc>
            </a:pPr>
            <a:r>
              <a:rPr lang="en-US" sz="2800" b="1" dirty="0">
                <a:solidFill>
                  <a:srgbClr val="272E3A">
                    <a:lumMod val="90000"/>
                    <a:lumOff val="10000"/>
                  </a:srgb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Process</a:t>
            </a:r>
            <a:endParaRPr lang="en-US" b="1" dirty="0">
              <a:solidFill>
                <a:srgbClr val="272E3A">
                  <a:lumMod val="90000"/>
                  <a:lumOff val="10000"/>
                </a:srgb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67" y="188911"/>
            <a:ext cx="2835331" cy="704474"/>
          </a:xfrm>
          <a:prstGeom prst="rect">
            <a:avLst/>
          </a:prstGeom>
        </p:spPr>
      </p:pic>
      <p:sp>
        <p:nvSpPr>
          <p:cNvPr id="16" name="Rectangle 17"/>
          <p:cNvSpPr/>
          <p:nvPr/>
        </p:nvSpPr>
        <p:spPr>
          <a:xfrm flipH="1">
            <a:off x="1864760" y="979604"/>
            <a:ext cx="8593956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28554">
              <a:lnSpc>
                <a:spcPct val="89000"/>
              </a:lnSpc>
            </a:pPr>
            <a:r>
              <a:rPr lang="en-US" sz="3200" b="1" dirty="0">
                <a:solidFill>
                  <a:srgbClr val="FF0000"/>
                </a:solidFill>
                <a:latin typeface="Open Sans Light"/>
              </a:rPr>
              <a:t>R</a:t>
            </a:r>
            <a:r>
              <a:rPr lang="en-US" sz="3200" b="1" dirty="0">
                <a:solidFill>
                  <a:srgbClr val="272E3A">
                    <a:lumMod val="90000"/>
                    <a:lumOff val="10000"/>
                  </a:srgbClr>
                </a:solidFill>
                <a:latin typeface="Open Sans Light"/>
              </a:rPr>
              <a:t>egenerative </a:t>
            </a:r>
            <a:r>
              <a:rPr lang="en-US" sz="3200" b="1" dirty="0">
                <a:latin typeface="Open Sans Light"/>
              </a:rPr>
              <a:t>U</a:t>
            </a:r>
            <a:r>
              <a:rPr lang="en-US" sz="3200" b="1" dirty="0">
                <a:solidFill>
                  <a:srgbClr val="272E3A">
                    <a:lumMod val="90000"/>
                    <a:lumOff val="10000"/>
                  </a:srgbClr>
                </a:solidFill>
                <a:latin typeface="Open Sans Light"/>
              </a:rPr>
              <a:t>ser E</a:t>
            </a:r>
            <a:r>
              <a:rPr lang="en-US" sz="3200" b="1" dirty="0">
                <a:solidFill>
                  <a:srgbClr val="FF0000"/>
                </a:solidFill>
                <a:latin typeface="Open Sans Light"/>
              </a:rPr>
              <a:t>x</a:t>
            </a:r>
            <a:r>
              <a:rPr lang="en-US" sz="3200" b="1" dirty="0">
                <a:solidFill>
                  <a:srgbClr val="272E3A">
                    <a:lumMod val="90000"/>
                    <a:lumOff val="10000"/>
                  </a:srgbClr>
                </a:solidFill>
                <a:latin typeface="Open Sans Light"/>
              </a:rPr>
              <a:t>perience</a:t>
            </a:r>
            <a:endParaRPr lang="en-US" sz="2000" b="1" dirty="0">
              <a:solidFill>
                <a:srgbClr val="272E3A">
                  <a:lumMod val="90000"/>
                  <a:lumOff val="10000"/>
                </a:srgbClr>
              </a:solidFill>
              <a:latin typeface="Open Sans Light"/>
            </a:endParaRPr>
          </a:p>
        </p:txBody>
      </p:sp>
      <p:sp>
        <p:nvSpPr>
          <p:cNvPr id="17" name="Rectangle 12"/>
          <p:cNvSpPr/>
          <p:nvPr/>
        </p:nvSpPr>
        <p:spPr>
          <a:xfrm flipH="1">
            <a:off x="8788765" y="944253"/>
            <a:ext cx="918610" cy="256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554">
              <a:lnSpc>
                <a:spcPct val="89000"/>
              </a:lnSpc>
            </a:pPr>
            <a:r>
              <a:rPr lang="en-US" sz="1200" b="1" dirty="0">
                <a:solidFill>
                  <a:srgbClr val="FF0000"/>
                </a:solidFill>
                <a:latin typeface="Open Sans Light"/>
              </a:rPr>
              <a:t>RX-Design</a:t>
            </a:r>
            <a:endParaRPr lang="en-US" sz="1000" dirty="0">
              <a:solidFill>
                <a:srgbClr val="FF0000"/>
              </a:solidFill>
              <a:latin typeface="Open Sans Light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4614505" y="6532395"/>
            <a:ext cx="7577495" cy="198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400"/>
              </a:spcAft>
            </a:pPr>
            <a:r>
              <a:rPr lang="de-CH" sz="600" dirty="0">
                <a:latin typeface="Courier New" panose="02070309020205020404" pitchFamily="49" charset="0"/>
                <a:ea typeface="Arial" panose="020B0604020202020204" pitchFamily="34" charset="0"/>
                <a:cs typeface="Times New Roman" panose="02020603050405020304" pitchFamily="18" charset="0"/>
              </a:rPr>
              <a:t>Hühn, T. (2022) Regenerative User Experience, ZHAW, Wädenswil.</a:t>
            </a:r>
            <a:endParaRPr lang="de-CH" sz="600" dirty="0">
              <a:effectLst/>
              <a:latin typeface="Courier New" panose="02070309020205020404" pitchFamily="49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6AB1099F-779F-4E55-9728-16CBF01F59FF}"/>
              </a:ext>
            </a:extLst>
          </p:cNvPr>
          <p:cNvGrpSpPr/>
          <p:nvPr/>
        </p:nvGrpSpPr>
        <p:grpSpPr>
          <a:xfrm>
            <a:off x="9872687" y="70992"/>
            <a:ext cx="2196183" cy="1019021"/>
            <a:chOff x="9313872" y="70992"/>
            <a:chExt cx="2615716" cy="1213683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AE0E68F-926E-47EB-B67F-9E7E9BA72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43753" y="70992"/>
              <a:ext cx="1385835" cy="1213682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052E782B-B06E-4530-B598-AC634794D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13872" y="70993"/>
              <a:ext cx="1207644" cy="1213682"/>
            </a:xfrm>
            <a:prstGeom prst="rect">
              <a:avLst/>
            </a:prstGeom>
          </p:spPr>
        </p:pic>
      </p:grpSp>
      <p:sp>
        <p:nvSpPr>
          <p:cNvPr id="21" name="TextBox 22">
            <a:extLst>
              <a:ext uri="{FF2B5EF4-FFF2-40B4-BE49-F238E27FC236}">
                <a16:creationId xmlns:a16="http://schemas.microsoft.com/office/drawing/2014/main" id="{A61F0594-09E7-4B52-8AE4-C637AF0EE2A9}"/>
              </a:ext>
            </a:extLst>
          </p:cNvPr>
          <p:cNvSpPr txBox="1"/>
          <p:nvPr/>
        </p:nvSpPr>
        <p:spPr>
          <a:xfrm>
            <a:off x="226342" y="4951450"/>
            <a:ext cx="5028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</a:t>
            </a:r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UX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SX</a:t>
            </a:r>
          </a:p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</a:t>
            </a:r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RX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-Design</a:t>
            </a:r>
          </a:p>
          <a:p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INTERCONNECTED EXPERIENCE</a:t>
            </a:r>
          </a:p>
        </p:txBody>
      </p:sp>
    </p:spTree>
    <p:extLst>
      <p:ext uri="{BB962C8B-B14F-4D97-AF65-F5344CB8AC3E}">
        <p14:creationId xmlns:p14="http://schemas.microsoft.com/office/powerpoint/2010/main" val="2270399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hlinkClick r:id="rId2"/>
            <a:extLst>
              <a:ext uri="{FF2B5EF4-FFF2-40B4-BE49-F238E27FC236}">
                <a16:creationId xmlns:a16="http://schemas.microsoft.com/office/drawing/2014/main" id="{D62E2794-9DB9-FB8C-E964-B1874235A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28625"/>
            <a:ext cx="11430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09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7A77729-0F79-DE50-8184-FE9AFA2634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67" y="188911"/>
            <a:ext cx="2835331" cy="704474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108AED4-7DD7-B62D-200D-1D34CD08711E}"/>
              </a:ext>
            </a:extLst>
          </p:cNvPr>
          <p:cNvGrpSpPr/>
          <p:nvPr/>
        </p:nvGrpSpPr>
        <p:grpSpPr>
          <a:xfrm>
            <a:off x="9872687" y="70992"/>
            <a:ext cx="2196183" cy="1019021"/>
            <a:chOff x="9313872" y="70992"/>
            <a:chExt cx="2615716" cy="121368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142460ED-16B4-7E67-9DCC-6042DE4B5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43753" y="70992"/>
              <a:ext cx="1385835" cy="1213682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627D55C2-0ACE-9A8D-0BDB-B1DB12880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13872" y="70993"/>
              <a:ext cx="1207644" cy="1213682"/>
            </a:xfrm>
            <a:prstGeom prst="rect">
              <a:avLst/>
            </a:prstGeom>
          </p:spPr>
        </p:pic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B076AE12-ADC3-56CF-7E37-81DDBE0D83AD}"/>
              </a:ext>
            </a:extLst>
          </p:cNvPr>
          <p:cNvSpPr txBox="1"/>
          <p:nvPr/>
        </p:nvSpPr>
        <p:spPr>
          <a:xfrm>
            <a:off x="968128" y="2778681"/>
            <a:ext cx="115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6A3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Cultivated</a:t>
            </a:r>
            <a:endParaRPr kumimoji="0" lang="de-CH" sz="1800" b="1" i="0" u="none" strike="noStrike" kern="1200" cap="none" spc="0" normalizeH="0" baseline="0" noProof="0" dirty="0">
              <a:ln>
                <a:noFill/>
              </a:ln>
              <a:solidFill>
                <a:srgbClr val="006A3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B6492AF9-2F0C-F245-66EE-0F09FB375367}"/>
              </a:ext>
            </a:extLst>
          </p:cNvPr>
          <p:cNvSpPr/>
          <p:nvPr/>
        </p:nvSpPr>
        <p:spPr>
          <a:xfrm flipH="1">
            <a:off x="222879" y="1468554"/>
            <a:ext cx="11746241" cy="804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28554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Types of Protein Sources</a:t>
            </a:r>
          </a:p>
          <a:p>
            <a:pPr marL="0" marR="0" lvl="0" indent="0" algn="ctr" defTabSz="228554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(Selection)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F044CD7-CF12-57E3-3549-D04C5D9D81D0}"/>
              </a:ext>
            </a:extLst>
          </p:cNvPr>
          <p:cNvSpPr txBox="1"/>
          <p:nvPr/>
        </p:nvSpPr>
        <p:spPr>
          <a:xfrm>
            <a:off x="347533" y="3442692"/>
            <a:ext cx="863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84C5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farmed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84C55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80FAB9B-3E39-9576-D15C-9F79ECB2BE66}"/>
              </a:ext>
            </a:extLst>
          </p:cNvPr>
          <p:cNvSpPr txBox="1"/>
          <p:nvPr/>
        </p:nvSpPr>
        <p:spPr>
          <a:xfrm>
            <a:off x="1832928" y="3442692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84C5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celled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84C55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5DD9047-D306-1FBD-9759-7F0699A2EF2C}"/>
              </a:ext>
            </a:extLst>
          </p:cNvPr>
          <p:cNvSpPr txBox="1"/>
          <p:nvPr/>
        </p:nvSpPr>
        <p:spPr>
          <a:xfrm>
            <a:off x="402451" y="4966936"/>
            <a:ext cx="753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Plants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774FAD1-77CB-01DA-6B64-8F4CA44D2ED3}"/>
              </a:ext>
            </a:extLst>
          </p:cNvPr>
          <p:cNvSpPr txBox="1"/>
          <p:nvPr/>
        </p:nvSpPr>
        <p:spPr>
          <a:xfrm>
            <a:off x="278443" y="5965587"/>
            <a:ext cx="1001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Lifestock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7AF1829-4070-28F2-53B0-D48F12964BD8}"/>
              </a:ext>
            </a:extLst>
          </p:cNvPr>
          <p:cNvSpPr txBox="1"/>
          <p:nvPr/>
        </p:nvSpPr>
        <p:spPr>
          <a:xfrm>
            <a:off x="1826772" y="3968284"/>
            <a:ext cx="753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Plants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C639C66-F936-1C50-F12B-5B244AC2A0B7}"/>
              </a:ext>
            </a:extLst>
          </p:cNvPr>
          <p:cNvSpPr txBox="1"/>
          <p:nvPr/>
        </p:nvSpPr>
        <p:spPr>
          <a:xfrm>
            <a:off x="1746078" y="4966936"/>
            <a:ext cx="914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Chicken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1909FC9-CEF0-D1E9-3DB8-6852B4D9CF0E}"/>
              </a:ext>
            </a:extLst>
          </p:cNvPr>
          <p:cNvSpPr txBox="1"/>
          <p:nvPr/>
        </p:nvSpPr>
        <p:spPr>
          <a:xfrm>
            <a:off x="1925902" y="5466262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Fish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785EE14-5796-5348-B259-FEED6BFA3362}"/>
              </a:ext>
            </a:extLst>
          </p:cNvPr>
          <p:cNvSpPr txBox="1"/>
          <p:nvPr/>
        </p:nvSpPr>
        <p:spPr>
          <a:xfrm>
            <a:off x="5491223" y="2776255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6A3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Fermented</a:t>
            </a:r>
            <a:endParaRPr kumimoji="0" lang="de-CH" sz="1800" b="1" i="0" u="none" strike="noStrike" kern="1200" cap="none" spc="0" normalizeH="0" baseline="0" noProof="0" dirty="0">
              <a:ln>
                <a:noFill/>
              </a:ln>
              <a:solidFill>
                <a:srgbClr val="006A3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E41DD50-424A-AD22-A648-38E4A691C383}"/>
              </a:ext>
            </a:extLst>
          </p:cNvPr>
          <p:cNvSpPr txBox="1"/>
          <p:nvPr/>
        </p:nvSpPr>
        <p:spPr>
          <a:xfrm>
            <a:off x="1786441" y="4467610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Insects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64AF80D-DD45-6BC3-FAD8-AF984A4D7732}"/>
              </a:ext>
            </a:extLst>
          </p:cNvPr>
          <p:cNvSpPr txBox="1"/>
          <p:nvPr/>
        </p:nvSpPr>
        <p:spPr>
          <a:xfrm>
            <a:off x="1687279" y="5965587"/>
            <a:ext cx="1032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Pigs Beef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86FE89E-2E18-D8DD-EC0A-1B5EC73CCCF7}"/>
              </a:ext>
            </a:extLst>
          </p:cNvPr>
          <p:cNvSpPr txBox="1"/>
          <p:nvPr/>
        </p:nvSpPr>
        <p:spPr>
          <a:xfrm>
            <a:off x="362120" y="5466262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Insects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7EC0FD4-6B52-7DD1-0A05-351E63EB461E}"/>
              </a:ext>
            </a:extLst>
          </p:cNvPr>
          <p:cNvSpPr txBox="1"/>
          <p:nvPr/>
        </p:nvSpPr>
        <p:spPr>
          <a:xfrm>
            <a:off x="3987555" y="3442692"/>
            <a:ext cx="1393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84C5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spontaneous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84C55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E2EA301-6794-4F69-B9F6-6034283AA52E}"/>
              </a:ext>
            </a:extLst>
          </p:cNvPr>
          <p:cNvSpPr txBox="1"/>
          <p:nvPr/>
        </p:nvSpPr>
        <p:spPr>
          <a:xfrm>
            <a:off x="5503349" y="3442692"/>
            <a:ext cx="1288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84C5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pure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84C5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strains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84C55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3CEC450-17DE-C427-3CEC-010560809C87}"/>
              </a:ext>
            </a:extLst>
          </p:cNvPr>
          <p:cNvSpPr txBox="1"/>
          <p:nvPr/>
        </p:nvSpPr>
        <p:spPr>
          <a:xfrm>
            <a:off x="351701" y="4467610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Fungus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82BAECCF-30EC-A52E-9F49-38FAD8DFA32D}"/>
              </a:ext>
            </a:extLst>
          </p:cNvPr>
          <p:cNvSpPr txBox="1"/>
          <p:nvPr/>
        </p:nvSpPr>
        <p:spPr>
          <a:xfrm>
            <a:off x="428388" y="3968284"/>
            <a:ext cx="70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Algae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548E1DBC-B987-0ACC-B480-400CD6333227}"/>
              </a:ext>
            </a:extLst>
          </p:cNvPr>
          <p:cNvSpPr txBox="1"/>
          <p:nvPr/>
        </p:nvSpPr>
        <p:spPr>
          <a:xfrm>
            <a:off x="6791779" y="3442692"/>
            <a:ext cx="145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84C5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edited</a:t>
            </a: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84C5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84C5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strains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84C55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733F19CD-A150-4E29-DB08-09E0998CDE36}"/>
              </a:ext>
            </a:extLst>
          </p:cNvPr>
          <p:cNvSpPr txBox="1"/>
          <p:nvPr/>
        </p:nvSpPr>
        <p:spPr>
          <a:xfrm>
            <a:off x="9925129" y="2776255"/>
            <a:ext cx="131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6A3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Synthesized</a:t>
            </a:r>
            <a:endParaRPr kumimoji="0" lang="de-CH" sz="1800" b="1" i="0" u="none" strike="noStrike" kern="1200" cap="none" spc="0" normalizeH="0" baseline="0" noProof="0" dirty="0">
              <a:ln>
                <a:noFill/>
              </a:ln>
              <a:solidFill>
                <a:srgbClr val="006A3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A4A96133-B3B0-2488-D602-57B4A3ACDC84}"/>
              </a:ext>
            </a:extLst>
          </p:cNvPr>
          <p:cNvSpPr txBox="1"/>
          <p:nvPr/>
        </p:nvSpPr>
        <p:spPr>
          <a:xfrm>
            <a:off x="9673847" y="3442692"/>
            <a:ext cx="53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84C5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</a:t>
            </a:r>
            <a:r>
              <a:rPr kumimoji="0" lang="de-CH" sz="1800" b="0" i="0" u="none" strike="noStrike" kern="1200" cap="none" spc="0" normalizeH="0" baseline="-25000" noProof="0" dirty="0">
                <a:ln>
                  <a:noFill/>
                </a:ln>
                <a:solidFill>
                  <a:srgbClr val="84C5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19975480-C77D-ED48-0E80-7C84252DEC55}"/>
              </a:ext>
            </a:extLst>
          </p:cNvPr>
          <p:cNvSpPr txBox="1"/>
          <p:nvPr/>
        </p:nvSpPr>
        <p:spPr>
          <a:xfrm>
            <a:off x="10958317" y="344269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srgbClr val="84C5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</a:t>
            </a:r>
            <a:r>
              <a:rPr kumimoji="0" lang="de-CH" sz="1800" b="0" i="0" u="none" strike="noStrike" kern="1200" cap="none" spc="0" normalizeH="0" baseline="-25000" noProof="0" dirty="0">
                <a:ln>
                  <a:noFill/>
                </a:ln>
                <a:solidFill>
                  <a:srgbClr val="84C5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D8EE0897-8669-5299-F0E9-6847CACF22C6}"/>
              </a:ext>
            </a:extLst>
          </p:cNvPr>
          <p:cNvSpPr txBox="1"/>
          <p:nvPr/>
        </p:nvSpPr>
        <p:spPr>
          <a:xfrm>
            <a:off x="10620083" y="4109129"/>
            <a:ext cx="1207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Methanobacter</a:t>
            </a:r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8F704A6C-6F19-5E69-2606-9DE39F4C2B06}"/>
              </a:ext>
            </a:extLst>
          </p:cNvPr>
          <p:cNvSpPr txBox="1"/>
          <p:nvPr/>
        </p:nvSpPr>
        <p:spPr>
          <a:xfrm>
            <a:off x="9393899" y="4109129"/>
            <a:ext cx="1096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Xanthobacter</a:t>
            </a:r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 descr="Ein Bild, das Küchengerät enthält.&#10;&#10;Automatisch generierte Beschreibung">
            <a:extLst>
              <a:ext uri="{FF2B5EF4-FFF2-40B4-BE49-F238E27FC236}">
                <a16:creationId xmlns:a16="http://schemas.microsoft.com/office/drawing/2014/main" id="{8B71B6AE-6C5E-40B6-1123-6FBD5C90D5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75" y="3941646"/>
            <a:ext cx="2895599" cy="2895599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7B57F3A-C639-33FB-639D-FF53A8DB14D8}"/>
              </a:ext>
            </a:extLst>
          </p:cNvPr>
          <p:cNvGrpSpPr/>
          <p:nvPr/>
        </p:nvGrpSpPr>
        <p:grpSpPr>
          <a:xfrm>
            <a:off x="4684156" y="6627168"/>
            <a:ext cx="1231665" cy="230832"/>
            <a:chOff x="9200847" y="6627556"/>
            <a:chExt cx="1231665" cy="230832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2E7828FD-0302-638F-843D-0C2340861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00847" y="6651241"/>
              <a:ext cx="682301" cy="206758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F7DD6547-C726-CA50-843B-12F7596BF47F}"/>
                </a:ext>
              </a:extLst>
            </p:cNvPr>
            <p:cNvSpPr txBox="1"/>
            <p:nvPr/>
          </p:nvSpPr>
          <p:spPr>
            <a:xfrm>
              <a:off x="9808623" y="6627556"/>
              <a:ext cx="62388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01.2023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267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377CBB1-4C5B-4A96-9F3D-5D5D163B6BB9}"/>
              </a:ext>
            </a:extLst>
          </p:cNvPr>
          <p:cNvGrpSpPr/>
          <p:nvPr/>
        </p:nvGrpSpPr>
        <p:grpSpPr>
          <a:xfrm>
            <a:off x="0" y="0"/>
            <a:ext cx="10536382" cy="6858000"/>
            <a:chOff x="0" y="0"/>
            <a:chExt cx="10536382" cy="6858000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0F1DA7-AA64-4969-819F-CDD2FAFD2C34}"/>
                </a:ext>
              </a:extLst>
            </p:cNvPr>
            <p:cNvSpPr/>
            <p:nvPr/>
          </p:nvSpPr>
          <p:spPr>
            <a:xfrm>
              <a:off x="0" y="0"/>
              <a:ext cx="1053638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94A34685-D777-41AB-84F9-C0C592DD2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467" y="188911"/>
              <a:ext cx="2835331" cy="704474"/>
            </a:xfrm>
            <a:prstGeom prst="rect">
              <a:avLst/>
            </a:prstGeom>
          </p:spPr>
        </p:pic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61A495E1-CE47-47EF-BAA2-CBB0424FF4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"/>
          <a:stretch/>
        </p:blipFill>
        <p:spPr>
          <a:xfrm>
            <a:off x="2161308" y="1969075"/>
            <a:ext cx="7284912" cy="416675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936141D-5798-4DE6-90FD-9BF796726E4E}"/>
              </a:ext>
            </a:extLst>
          </p:cNvPr>
          <p:cNvSpPr txBox="1"/>
          <p:nvPr/>
        </p:nvSpPr>
        <p:spPr>
          <a:xfrm>
            <a:off x="850980" y="4176057"/>
            <a:ext cx="3487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LABTORY</a:t>
            </a:r>
          </a:p>
          <a:p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Unites Laboratory and Factory, experimentation and production,</a:t>
            </a:r>
          </a:p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observes and optimizes continuous processes</a:t>
            </a:r>
          </a:p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through automated thinking, modulation, simulation and control to enable regenerative </a:t>
            </a:r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foodmanufacturing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28AE973-51AA-4872-85A3-0EAA5F8D95D3}"/>
              </a:ext>
            </a:extLst>
          </p:cNvPr>
          <p:cNvSpPr txBox="1"/>
          <p:nvPr/>
        </p:nvSpPr>
        <p:spPr>
          <a:xfrm>
            <a:off x="8302147" y="1397897"/>
            <a:ext cx="33055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Classification vs Standardization</a:t>
            </a:r>
            <a:endParaRPr lang="de-CH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Enables inclusive processing of fluctuating raw materials through detection, classification and process modification rather than standardizing and discarding raw materials because criteria are not met.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0A53371-2C4A-4F64-8EBE-123625F694C1}"/>
              </a:ext>
            </a:extLst>
          </p:cNvPr>
          <p:cNvSpPr/>
          <p:nvPr/>
        </p:nvSpPr>
        <p:spPr>
          <a:xfrm>
            <a:off x="4614505" y="6532395"/>
            <a:ext cx="7577495" cy="198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400"/>
              </a:spcAft>
            </a:pPr>
            <a:r>
              <a:rPr lang="de-CH" sz="600" dirty="0">
                <a:latin typeface="Courier New" panose="02070309020205020404" pitchFamily="49" charset="0"/>
                <a:ea typeface="Arial" panose="020B0604020202020204" pitchFamily="34" charset="0"/>
                <a:cs typeface="Times New Roman" panose="02020603050405020304" pitchFamily="18" charset="0"/>
              </a:rPr>
              <a:t>Hühn, T. (2021) LABTORY – Regenerative Processing </a:t>
            </a:r>
            <a:r>
              <a:rPr lang="de-CH" sz="600" dirty="0" err="1">
                <a:latin typeface="Courier New" panose="02070309020205020404" pitchFamily="49" charset="0"/>
                <a:ea typeface="Arial" panose="020B0604020202020204" pitchFamily="34" charset="0"/>
                <a:cs typeface="Times New Roman" panose="02020603050405020304" pitchFamily="18" charset="0"/>
              </a:rPr>
              <a:t>by</a:t>
            </a:r>
            <a:r>
              <a:rPr lang="de-CH" sz="600" dirty="0">
                <a:latin typeface="Courier New" panose="02070309020205020404" pitchFamily="49" charset="0"/>
                <a:ea typeface="Arial" panose="020B0604020202020204" pitchFamily="34" charset="0"/>
                <a:cs typeface="Times New Roman" panose="02020603050405020304" pitchFamily="18" charset="0"/>
              </a:rPr>
              <a:t> Automation, ZHAW, Wädenswil.</a:t>
            </a:r>
            <a:endParaRPr lang="de-CH" sz="600" dirty="0">
              <a:effectLst/>
              <a:latin typeface="Courier New" panose="02070309020205020404" pitchFamily="49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F0463F76-1742-454B-A813-237CD93F4BD1}"/>
              </a:ext>
            </a:extLst>
          </p:cNvPr>
          <p:cNvGrpSpPr/>
          <p:nvPr/>
        </p:nvGrpSpPr>
        <p:grpSpPr>
          <a:xfrm>
            <a:off x="9872687" y="70992"/>
            <a:ext cx="2196183" cy="1019021"/>
            <a:chOff x="9313872" y="70992"/>
            <a:chExt cx="2615716" cy="1213683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423F781-532A-4D39-816E-1C1A6BDD8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43753" y="70992"/>
              <a:ext cx="1385835" cy="1213682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97D2163-96B1-4E2F-ABF1-436470E13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13872" y="70993"/>
              <a:ext cx="1207644" cy="12136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2478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65E079B-DF7B-4235-BE1F-A5C9D0CA3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14699" r="8612" b="19178"/>
          <a:stretch/>
        </p:blipFill>
        <p:spPr bwMode="auto">
          <a:xfrm>
            <a:off x="922008" y="3269880"/>
            <a:ext cx="2062802" cy="119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BCC5816-9852-422B-9A69-FA279E2EE1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7"/>
          <a:stretch/>
        </p:blipFill>
        <p:spPr>
          <a:xfrm>
            <a:off x="6246128" y="3444188"/>
            <a:ext cx="5786005" cy="325295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CE97110-5B3B-4CC5-8461-83E5CED92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8" y="81981"/>
            <a:ext cx="1909621" cy="115161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2A941BE-6C92-45D2-8953-1258C8F300D2}"/>
              </a:ext>
            </a:extLst>
          </p:cNvPr>
          <p:cNvSpPr txBox="1"/>
          <p:nvPr/>
        </p:nvSpPr>
        <p:spPr>
          <a:xfrm>
            <a:off x="9941682" y="36857"/>
            <a:ext cx="2137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XOCOATL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849AFDD-9FF6-46A2-9FA7-AD064F2F58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88" t="2713" r="3815" b="1729"/>
          <a:stretch/>
        </p:blipFill>
        <p:spPr>
          <a:xfrm>
            <a:off x="922158" y="4543686"/>
            <a:ext cx="1009713" cy="215164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837E0E6-562E-4734-8D81-B584EC5054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57" t="2714" r="5753" b="2972"/>
          <a:stretch/>
        </p:blipFill>
        <p:spPr>
          <a:xfrm>
            <a:off x="2001058" y="4543686"/>
            <a:ext cx="1002731" cy="2153458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7BBDE08C-B2F2-4FBE-986B-19048226AF62}"/>
              </a:ext>
            </a:extLst>
          </p:cNvPr>
          <p:cNvGrpSpPr/>
          <p:nvPr/>
        </p:nvGrpSpPr>
        <p:grpSpPr>
          <a:xfrm>
            <a:off x="917660" y="1684573"/>
            <a:ext cx="2071497" cy="1509482"/>
            <a:chOff x="2331267" y="1695273"/>
            <a:chExt cx="2071497" cy="1509482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7910B337-A522-4298-B49A-BF74990B8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31267" y="1695273"/>
              <a:ext cx="2071497" cy="1509482"/>
            </a:xfrm>
            <a:prstGeom prst="rect">
              <a:avLst/>
            </a:prstGeom>
          </p:spPr>
        </p:pic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739EF105-16F3-4E89-ABAF-BC058EC68E80}"/>
                </a:ext>
              </a:extLst>
            </p:cNvPr>
            <p:cNvSpPr/>
            <p:nvPr/>
          </p:nvSpPr>
          <p:spPr>
            <a:xfrm>
              <a:off x="2645569" y="2688430"/>
              <a:ext cx="119063" cy="1190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8FAF9AA0-506C-46DD-AC84-3EB2289889F1}"/>
                </a:ext>
              </a:extLst>
            </p:cNvPr>
            <p:cNvSpPr/>
            <p:nvPr/>
          </p:nvSpPr>
          <p:spPr>
            <a:xfrm>
              <a:off x="3995738" y="2669903"/>
              <a:ext cx="119063" cy="1190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Textfeld 23">
            <a:extLst>
              <a:ext uri="{FF2B5EF4-FFF2-40B4-BE49-F238E27FC236}">
                <a16:creationId xmlns:a16="http://schemas.microsoft.com/office/drawing/2014/main" id="{F025C009-FF38-476A-B629-CF178D3B026D}"/>
              </a:ext>
            </a:extLst>
          </p:cNvPr>
          <p:cNvSpPr txBox="1"/>
          <p:nvPr/>
        </p:nvSpPr>
        <p:spPr>
          <a:xfrm>
            <a:off x="7368843" y="696836"/>
            <a:ext cx="49351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Extraction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Temperatures &lt; 50°C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leads to more Aroma which represents Variety, Region, Vintage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Water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reduces the concentration of acetic acid, therefore volatile acidity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bitter impact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delivers 4 Elements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Cocoa Butter, Aroma, Cocoa Powder and Cocoa Dry Extract,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combined to different food and functional products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enables additional Value creation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mainstreaming all products especially polyphenols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EEBFA707-F8BF-403E-8B4D-920E37E29917" descr="IMG_1624.jpg">
            <a:extLst>
              <a:ext uri="{FF2B5EF4-FFF2-40B4-BE49-F238E27FC236}">
                <a16:creationId xmlns:a16="http://schemas.microsoft.com/office/drawing/2014/main" id="{EB772ED4-B4BE-4D0E-B496-24020F8DA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245" y="1684573"/>
            <a:ext cx="2446959" cy="500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632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7A29A97C-0C3C-4F06-9CA4-68DFD1CE4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0886" y="983228"/>
            <a:ext cx="8301112" cy="5874772"/>
          </a:xfrm>
          <a:custGeom>
            <a:avLst/>
            <a:gdLst>
              <a:gd name="connsiteX0" fmla="*/ 3607511 w 8301112"/>
              <a:gd name="connsiteY0" fmla="*/ 0 h 5874772"/>
              <a:gd name="connsiteX1" fmla="*/ 8106431 w 8301112"/>
              <a:gd name="connsiteY1" fmla="*/ 0 h 5874772"/>
              <a:gd name="connsiteX2" fmla="*/ 8301112 w 8301112"/>
              <a:gd name="connsiteY2" fmla="*/ 0 h 5874772"/>
              <a:gd name="connsiteX3" fmla="*/ 8301112 w 8301112"/>
              <a:gd name="connsiteY3" fmla="*/ 5874772 h 5874772"/>
              <a:gd name="connsiteX4" fmla="*/ 27685 w 8301112"/>
              <a:gd name="connsiteY4" fmla="*/ 5874772 h 5874772"/>
              <a:gd name="connsiteX5" fmla="*/ 24376 w 8301112"/>
              <a:gd name="connsiteY5" fmla="*/ 5862584 h 5874772"/>
              <a:gd name="connsiteX6" fmla="*/ 97502 w 8301112"/>
              <a:gd name="connsiteY6" fmla="*/ 5167850 h 5874772"/>
              <a:gd name="connsiteX7" fmla="*/ 2827510 w 8301112"/>
              <a:gd name="connsiteY7" fmla="*/ 438782 h 5874772"/>
              <a:gd name="connsiteX8" fmla="*/ 3607511 w 8301112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01292C1-8B12-4AF2-9B59-8851A132E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360023"/>
            <a:ext cx="5342806" cy="4453168"/>
          </a:xfrm>
          <a:custGeom>
            <a:avLst/>
            <a:gdLst>
              <a:gd name="connsiteX0" fmla="*/ 313737 w 5342806"/>
              <a:gd name="connsiteY0" fmla="*/ 2699726 h 4453168"/>
              <a:gd name="connsiteX1" fmla="*/ 775980 w 5342806"/>
              <a:gd name="connsiteY1" fmla="*/ 2699726 h 4453168"/>
              <a:gd name="connsiteX2" fmla="*/ 846865 w 5342806"/>
              <a:gd name="connsiteY2" fmla="*/ 2741502 h 4453168"/>
              <a:gd name="connsiteX3" fmla="*/ 1078485 w 5342806"/>
              <a:gd name="connsiteY3" fmla="*/ 3140369 h 4453168"/>
              <a:gd name="connsiteX4" fmla="*/ 1078485 w 5342806"/>
              <a:gd name="connsiteY4" fmla="*/ 3221933 h 4453168"/>
              <a:gd name="connsiteX5" fmla="*/ 846865 w 5342806"/>
              <a:gd name="connsiteY5" fmla="*/ 3620799 h 4453168"/>
              <a:gd name="connsiteX6" fmla="*/ 775980 w 5342806"/>
              <a:gd name="connsiteY6" fmla="*/ 3662576 h 4453168"/>
              <a:gd name="connsiteX7" fmla="*/ 313737 w 5342806"/>
              <a:gd name="connsiteY7" fmla="*/ 3662576 h 4453168"/>
              <a:gd name="connsiteX8" fmla="*/ 241855 w 5342806"/>
              <a:gd name="connsiteY8" fmla="*/ 3620799 h 4453168"/>
              <a:gd name="connsiteX9" fmla="*/ 11232 w 5342806"/>
              <a:gd name="connsiteY9" fmla="*/ 3221933 h 4453168"/>
              <a:gd name="connsiteX10" fmla="*/ 11232 w 5342806"/>
              <a:gd name="connsiteY10" fmla="*/ 3140369 h 4453168"/>
              <a:gd name="connsiteX11" fmla="*/ 241855 w 5342806"/>
              <a:gd name="connsiteY11" fmla="*/ 2741502 h 4453168"/>
              <a:gd name="connsiteX12" fmla="*/ 313737 w 5342806"/>
              <a:gd name="connsiteY12" fmla="*/ 2699726 h 4453168"/>
              <a:gd name="connsiteX13" fmla="*/ 2150770 w 5342806"/>
              <a:gd name="connsiteY13" fmla="*/ 492430 h 4453168"/>
              <a:gd name="connsiteX14" fmla="*/ 2388454 w 5342806"/>
              <a:gd name="connsiteY14" fmla="*/ 492430 h 4453168"/>
              <a:gd name="connsiteX15" fmla="*/ 2416181 w 5342806"/>
              <a:gd name="connsiteY15" fmla="*/ 492430 h 4453168"/>
              <a:gd name="connsiteX16" fmla="*/ 2442639 w 5342806"/>
              <a:gd name="connsiteY16" fmla="*/ 537992 h 4453168"/>
              <a:gd name="connsiteX17" fmla="*/ 2572233 w 5342806"/>
              <a:gd name="connsiteY17" fmla="*/ 761161 h 4453168"/>
              <a:gd name="connsiteX18" fmla="*/ 2572233 w 5342806"/>
              <a:gd name="connsiteY18" fmla="*/ 886078 h 4453168"/>
              <a:gd name="connsiteX19" fmla="*/ 2217501 w 5342806"/>
              <a:gd name="connsiteY19" fmla="*/ 1496950 h 4453168"/>
              <a:gd name="connsiteX20" fmla="*/ 2108941 w 5342806"/>
              <a:gd name="connsiteY20" fmla="*/ 1560931 h 4453168"/>
              <a:gd name="connsiteX21" fmla="*/ 1401007 w 5342806"/>
              <a:gd name="connsiteY21" fmla="*/ 1560931 h 4453168"/>
              <a:gd name="connsiteX22" fmla="*/ 1367679 w 5342806"/>
              <a:gd name="connsiteY22" fmla="*/ 1556504 h 4453168"/>
              <a:gd name="connsiteX23" fmla="*/ 1344756 w 5342806"/>
              <a:gd name="connsiteY23" fmla="*/ 1546893 h 4453168"/>
              <a:gd name="connsiteX24" fmla="*/ 1358765 w 5342806"/>
              <a:gd name="connsiteY24" fmla="*/ 1522665 h 4453168"/>
              <a:gd name="connsiteX25" fmla="*/ 1855078 w 5342806"/>
              <a:gd name="connsiteY25" fmla="*/ 664281 h 4453168"/>
              <a:gd name="connsiteX26" fmla="*/ 2150770 w 5342806"/>
              <a:gd name="connsiteY26" fmla="*/ 492430 h 4453168"/>
              <a:gd name="connsiteX27" fmla="*/ 1359084 w 5342806"/>
              <a:gd name="connsiteY27" fmla="*/ 0 h 4453168"/>
              <a:gd name="connsiteX28" fmla="*/ 2157630 w 5342806"/>
              <a:gd name="connsiteY28" fmla="*/ 0 h 4453168"/>
              <a:gd name="connsiteX29" fmla="*/ 2280085 w 5342806"/>
              <a:gd name="connsiteY29" fmla="*/ 72172 h 4453168"/>
              <a:gd name="connsiteX30" fmla="*/ 2494708 w 5342806"/>
              <a:gd name="connsiteY30" fmla="*/ 441767 h 4453168"/>
              <a:gd name="connsiteX31" fmla="*/ 2518954 w 5342806"/>
              <a:gd name="connsiteY31" fmla="*/ 483519 h 4453168"/>
              <a:gd name="connsiteX32" fmla="*/ 2499877 w 5342806"/>
              <a:gd name="connsiteY32" fmla="*/ 483519 h 4453168"/>
              <a:gd name="connsiteX33" fmla="*/ 2409708 w 5342806"/>
              <a:gd name="connsiteY33" fmla="*/ 483519 h 4453168"/>
              <a:gd name="connsiteX34" fmla="*/ 2370537 w 5342806"/>
              <a:gd name="connsiteY34" fmla="*/ 416064 h 4453168"/>
              <a:gd name="connsiteX35" fmla="*/ 2220885 w 5342806"/>
              <a:gd name="connsiteY35" fmla="*/ 158353 h 4453168"/>
              <a:gd name="connsiteX36" fmla="*/ 2112324 w 5342806"/>
              <a:gd name="connsiteY36" fmla="*/ 94371 h 4453168"/>
              <a:gd name="connsiteX37" fmla="*/ 1404390 w 5342806"/>
              <a:gd name="connsiteY37" fmla="*/ 94371 h 4453168"/>
              <a:gd name="connsiteX38" fmla="*/ 1294301 w 5342806"/>
              <a:gd name="connsiteY38" fmla="*/ 158353 h 4453168"/>
              <a:gd name="connsiteX39" fmla="*/ 941098 w 5342806"/>
              <a:gd name="connsiteY39" fmla="*/ 769224 h 4453168"/>
              <a:gd name="connsiteX40" fmla="*/ 941098 w 5342806"/>
              <a:gd name="connsiteY40" fmla="*/ 894141 h 4453168"/>
              <a:gd name="connsiteX41" fmla="*/ 1294301 w 5342806"/>
              <a:gd name="connsiteY41" fmla="*/ 1505013 h 4453168"/>
              <a:gd name="connsiteX42" fmla="*/ 1340745 w 5342806"/>
              <a:gd name="connsiteY42" fmla="*/ 1551856 h 4453168"/>
              <a:gd name="connsiteX43" fmla="*/ 1346119 w 5342806"/>
              <a:gd name="connsiteY43" fmla="*/ 1554109 h 4453168"/>
              <a:gd name="connsiteX44" fmla="*/ 1317310 w 5342806"/>
              <a:gd name="connsiteY44" fmla="*/ 1603934 h 4453168"/>
              <a:gd name="connsiteX45" fmla="*/ 1295884 w 5342806"/>
              <a:gd name="connsiteY45" fmla="*/ 1640991 h 4453168"/>
              <a:gd name="connsiteX46" fmla="*/ 1318107 w 5342806"/>
              <a:gd name="connsiteY46" fmla="*/ 1650309 h 4453168"/>
              <a:gd name="connsiteX47" fmla="*/ 1355700 w 5342806"/>
              <a:gd name="connsiteY47" fmla="*/ 1655302 h 4453168"/>
              <a:gd name="connsiteX48" fmla="*/ 2154247 w 5342806"/>
              <a:gd name="connsiteY48" fmla="*/ 1655302 h 4453168"/>
              <a:gd name="connsiteX49" fmla="*/ 2276701 w 5342806"/>
              <a:gd name="connsiteY49" fmla="*/ 1583132 h 4453168"/>
              <a:gd name="connsiteX50" fmla="*/ 2676837 w 5342806"/>
              <a:gd name="connsiteY50" fmla="*/ 894072 h 4453168"/>
              <a:gd name="connsiteX51" fmla="*/ 2676837 w 5342806"/>
              <a:gd name="connsiteY51" fmla="*/ 753167 h 4453168"/>
              <a:gd name="connsiteX52" fmla="*/ 2544761 w 5342806"/>
              <a:gd name="connsiteY52" fmla="*/ 525724 h 4453168"/>
              <a:gd name="connsiteX53" fmla="*/ 2525427 w 5342806"/>
              <a:gd name="connsiteY53" fmla="*/ 492430 h 4453168"/>
              <a:gd name="connsiteX54" fmla="*/ 2614995 w 5342806"/>
              <a:gd name="connsiteY54" fmla="*/ 492430 h 4453168"/>
              <a:gd name="connsiteX55" fmla="*/ 4052233 w 5342806"/>
              <a:gd name="connsiteY55" fmla="*/ 492430 h 4453168"/>
              <a:gd name="connsiteX56" fmla="*/ 4343819 w 5342806"/>
              <a:gd name="connsiteY56" fmla="*/ 664281 h 4453168"/>
              <a:gd name="connsiteX57" fmla="*/ 5296604 w 5342806"/>
              <a:gd name="connsiteY57" fmla="*/ 2305041 h 4453168"/>
              <a:gd name="connsiteX58" fmla="*/ 5296604 w 5342806"/>
              <a:gd name="connsiteY58" fmla="*/ 2640558 h 4453168"/>
              <a:gd name="connsiteX59" fmla="*/ 4343819 w 5342806"/>
              <a:gd name="connsiteY59" fmla="*/ 4281318 h 4453168"/>
              <a:gd name="connsiteX60" fmla="*/ 4052233 w 5342806"/>
              <a:gd name="connsiteY60" fmla="*/ 4453168 h 4453168"/>
              <a:gd name="connsiteX61" fmla="*/ 2150770 w 5342806"/>
              <a:gd name="connsiteY61" fmla="*/ 4453168 h 4453168"/>
              <a:gd name="connsiteX62" fmla="*/ 1855078 w 5342806"/>
              <a:gd name="connsiteY62" fmla="*/ 4281318 h 4453168"/>
              <a:gd name="connsiteX63" fmla="*/ 906399 w 5342806"/>
              <a:gd name="connsiteY63" fmla="*/ 2640558 h 4453168"/>
              <a:gd name="connsiteX64" fmla="*/ 906399 w 5342806"/>
              <a:gd name="connsiteY64" fmla="*/ 2305041 h 4453168"/>
              <a:gd name="connsiteX65" fmla="*/ 1258651 w 5342806"/>
              <a:gd name="connsiteY65" fmla="*/ 1695815 h 4453168"/>
              <a:gd name="connsiteX66" fmla="*/ 1288338 w 5342806"/>
              <a:gd name="connsiteY66" fmla="*/ 1644472 h 4453168"/>
              <a:gd name="connsiteX67" fmla="*/ 1287293 w 5342806"/>
              <a:gd name="connsiteY67" fmla="*/ 1644034 h 4453168"/>
              <a:gd name="connsiteX68" fmla="*/ 1234904 w 5342806"/>
              <a:gd name="connsiteY68" fmla="*/ 1591195 h 4453168"/>
              <a:gd name="connsiteX69" fmla="*/ 836494 w 5342806"/>
              <a:gd name="connsiteY69" fmla="*/ 902135 h 4453168"/>
              <a:gd name="connsiteX70" fmla="*/ 836494 w 5342806"/>
              <a:gd name="connsiteY70" fmla="*/ 761230 h 4453168"/>
              <a:gd name="connsiteX71" fmla="*/ 1234904 w 5342806"/>
              <a:gd name="connsiteY71" fmla="*/ 72172 h 4453168"/>
              <a:gd name="connsiteX72" fmla="*/ 1359084 w 5342806"/>
              <a:gd name="connsiteY72" fmla="*/ 0 h 44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342806" h="4453168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693982A-DE8A-479E-81AF-E0240F1A25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84"/>
          <a:stretch/>
        </p:blipFill>
        <p:spPr>
          <a:xfrm>
            <a:off x="4966850" y="4992265"/>
            <a:ext cx="6991326" cy="164533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A5CE92DB-DB9F-453C-8CAD-40F41C181C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6303" t="11473" b="36916"/>
          <a:stretch/>
        </p:blipFill>
        <p:spPr>
          <a:xfrm>
            <a:off x="6064249" y="2970344"/>
            <a:ext cx="5893927" cy="2316953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9E6F4563-1D92-4131-9E6E-3653E8EE7CFF}"/>
              </a:ext>
            </a:extLst>
          </p:cNvPr>
          <p:cNvSpPr txBox="1"/>
          <p:nvPr/>
        </p:nvSpPr>
        <p:spPr>
          <a:xfrm>
            <a:off x="1650289" y="2586607"/>
            <a:ext cx="3794924" cy="485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A3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In-shell nut processing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F5B413D0-F27B-48B3-B2C4-2B6F0CC0D6EC}"/>
              </a:ext>
            </a:extLst>
          </p:cNvPr>
          <p:cNvGrpSpPr/>
          <p:nvPr/>
        </p:nvGrpSpPr>
        <p:grpSpPr>
          <a:xfrm>
            <a:off x="9729117" y="1753301"/>
            <a:ext cx="2196183" cy="1019021"/>
            <a:chOff x="9313872" y="70992"/>
            <a:chExt cx="2615716" cy="1213683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8B7E8A50-A9EA-45E1-AC66-802B3435C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43753" y="70992"/>
              <a:ext cx="1385835" cy="121368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B373ED3D-4E65-4B82-A7BC-1B4C7ED89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13872" y="70993"/>
              <a:ext cx="1207644" cy="1213682"/>
            </a:xfrm>
            <a:prstGeom prst="rect">
              <a:avLst/>
            </a:prstGeom>
          </p:spPr>
        </p:pic>
      </p:grpSp>
      <p:pic>
        <p:nvPicPr>
          <p:cNvPr id="5122" name="Picture 2" descr="talendo - Unico-first AG">
            <a:extLst>
              <a:ext uri="{FF2B5EF4-FFF2-40B4-BE49-F238E27FC236}">
                <a16:creationId xmlns:a16="http://schemas.microsoft.com/office/drawing/2014/main" id="{0DA532DD-F695-4EEF-A417-4F054DE10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4" b="23584"/>
          <a:stretch/>
        </p:blipFill>
        <p:spPr bwMode="auto">
          <a:xfrm>
            <a:off x="7736578" y="1748210"/>
            <a:ext cx="1921689" cy="102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B02876A-D6FC-8AE5-6659-14E3D50064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7" y="35866"/>
            <a:ext cx="2362200" cy="600684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D7FB054-16F7-7297-706D-0308B964C4E1}"/>
              </a:ext>
            </a:extLst>
          </p:cNvPr>
          <p:cNvGrpSpPr/>
          <p:nvPr/>
        </p:nvGrpSpPr>
        <p:grpSpPr>
          <a:xfrm>
            <a:off x="3059179" y="3993797"/>
            <a:ext cx="1790990" cy="2644760"/>
            <a:chOff x="3059179" y="3989422"/>
            <a:chExt cx="1790990" cy="2644760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CAC836F9-13EC-2353-C608-7E8E0C68A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59179" y="3989422"/>
              <a:ext cx="1790990" cy="2644760"/>
            </a:xfrm>
            <a:prstGeom prst="rect">
              <a:avLst/>
            </a:prstGeom>
          </p:spPr>
        </p:pic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8003151C-450E-4D8A-89F3-DB9DF935F999}"/>
                </a:ext>
              </a:extLst>
            </p:cNvPr>
            <p:cNvSpPr/>
            <p:nvPr/>
          </p:nvSpPr>
          <p:spPr>
            <a:xfrm>
              <a:off x="3954674" y="6273922"/>
              <a:ext cx="638752" cy="1912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Grafik 6">
            <a:hlinkClick r:id="rId8"/>
            <a:extLst>
              <a:ext uri="{FF2B5EF4-FFF2-40B4-BE49-F238E27FC236}">
                <a16:creationId xmlns:a16="http://schemas.microsoft.com/office/drawing/2014/main" id="{E4693A97-A582-0D14-1C72-373127F500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37" y="5489486"/>
            <a:ext cx="2216078" cy="13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87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3A2D194F-6DB0-48A8-B9A8-F39223C3A0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211DA5D-5F22-467A-8470-E0BC91AD2B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67" y="188911"/>
            <a:ext cx="2835331" cy="704474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AA7660F-ACCA-45E4-BC43-1364F2D9CD72}"/>
              </a:ext>
            </a:extLst>
          </p:cNvPr>
          <p:cNvGrpSpPr/>
          <p:nvPr/>
        </p:nvGrpSpPr>
        <p:grpSpPr>
          <a:xfrm>
            <a:off x="9872687" y="70992"/>
            <a:ext cx="2196183" cy="1019021"/>
            <a:chOff x="9313872" y="70992"/>
            <a:chExt cx="2615716" cy="1213683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ADA41775-2F16-4D67-BDC0-32E4CBC81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43753" y="70992"/>
              <a:ext cx="1385835" cy="1213682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4608460C-F51A-4894-AC05-4AB7877F8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13872" y="70993"/>
              <a:ext cx="1207644" cy="1213682"/>
            </a:xfrm>
            <a:prstGeom prst="rect">
              <a:avLst/>
            </a:prstGeom>
          </p:spPr>
        </p:pic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AD058DC6-13C3-4C03-9FA8-B1EAB25676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919" y="975700"/>
            <a:ext cx="8335806" cy="5894076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3938DB79-114C-4F9E-85EF-318569EE31E8}"/>
              </a:ext>
            </a:extLst>
          </p:cNvPr>
          <p:cNvSpPr txBox="1"/>
          <p:nvPr/>
        </p:nvSpPr>
        <p:spPr>
          <a:xfrm>
            <a:off x="850980" y="4176057"/>
            <a:ext cx="2935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CULTURY</a:t>
            </a:r>
          </a:p>
          <a:p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Unites regional and regenerative production of agricultural products as a substrate with plant-based cell cultures for the generation of active Ingredients and a base for personalized food.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6ABF81E-5B04-4825-A03E-F8E79AF44E6F}"/>
              </a:ext>
            </a:extLst>
          </p:cNvPr>
          <p:cNvSpPr txBox="1"/>
          <p:nvPr/>
        </p:nvSpPr>
        <p:spPr>
          <a:xfrm>
            <a:off x="8302147" y="1397897"/>
            <a:ext cx="33055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Biotransformation vs Dissipation</a:t>
            </a:r>
            <a:endParaRPr lang="de-CH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Enables molecular Upcycling on the base of whole plants through the production of concentrated cell feed to reduce food waste and contribute to curate the system for planetary health.</a:t>
            </a:r>
          </a:p>
        </p:txBody>
      </p:sp>
      <p:pic>
        <p:nvPicPr>
          <p:cNvPr id="3" name="Grafik 2" descr="Ein Bild, das Kleidung, Im Haus, Person, Mantel enthält.&#10;&#10;Automatisch generierte Beschreibung">
            <a:extLst>
              <a:ext uri="{FF2B5EF4-FFF2-40B4-BE49-F238E27FC236}">
                <a16:creationId xmlns:a16="http://schemas.microsoft.com/office/drawing/2014/main" id="{5519E076-7888-E926-00A0-4630D2A3C5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2" b="16263"/>
          <a:stretch/>
        </p:blipFill>
        <p:spPr>
          <a:xfrm>
            <a:off x="5937605" y="4316183"/>
            <a:ext cx="3282594" cy="225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4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8EC0321-9D4D-4D71-9970-3F0A34E1E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21" y="2283638"/>
            <a:ext cx="11396720" cy="394868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FB1F7F0-5D1E-4349-9CC7-5F7B439A314D}"/>
              </a:ext>
            </a:extLst>
          </p:cNvPr>
          <p:cNvSpPr txBox="1"/>
          <p:nvPr/>
        </p:nvSpPr>
        <p:spPr>
          <a:xfrm>
            <a:off x="1755100" y="1441590"/>
            <a:ext cx="8681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Cellular</a:t>
            </a:r>
            <a:r>
              <a:rPr lang="de-CH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CH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Agriculture</a:t>
            </a:r>
            <a:r>
              <a:rPr lang="de-CH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de-CH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Chocolate</a:t>
            </a:r>
            <a:r>
              <a:rPr lang="de-CH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CH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</a:t>
            </a:r>
            <a:r>
              <a:rPr lang="de-CH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CH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CH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tank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FDDC68D-2929-47DB-A012-67A99050D42C}"/>
              </a:ext>
            </a:extLst>
          </p:cNvPr>
          <p:cNvSpPr txBox="1"/>
          <p:nvPr/>
        </p:nvSpPr>
        <p:spPr>
          <a:xfrm>
            <a:off x="2282083" y="6232321"/>
            <a:ext cx="230030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100" b="0" i="0" dirty="0">
                <a:effectLst/>
                <a:latin typeface="HelveticaRoundedBold"/>
              </a:rPr>
              <a:t>Regine &amp; Dieter Eibl</a:t>
            </a:r>
          </a:p>
          <a:p>
            <a:r>
              <a:rPr lang="de-CH" sz="1100" dirty="0" err="1">
                <a:latin typeface="HelveticaRoundedBold"/>
              </a:rPr>
              <a:t>Pioneers</a:t>
            </a:r>
            <a:r>
              <a:rPr lang="de-CH" sz="1100" dirty="0">
                <a:latin typeface="HelveticaRoundedBold"/>
              </a:rPr>
              <a:t> </a:t>
            </a:r>
            <a:r>
              <a:rPr lang="de-CH" sz="1100" dirty="0" err="1">
                <a:latin typeface="HelveticaRoundedBold"/>
              </a:rPr>
              <a:t>of</a:t>
            </a:r>
            <a:r>
              <a:rPr lang="de-CH" sz="1100" dirty="0">
                <a:latin typeface="HelveticaRoundedBold"/>
              </a:rPr>
              <a:t> </a:t>
            </a:r>
            <a:r>
              <a:rPr lang="de-CH" sz="1100" dirty="0" err="1">
                <a:latin typeface="HelveticaRoundedBold"/>
              </a:rPr>
              <a:t>Cell</a:t>
            </a:r>
            <a:r>
              <a:rPr lang="de-CH" sz="1100" dirty="0">
                <a:latin typeface="HelveticaRoundedBold"/>
              </a:rPr>
              <a:t> Culture Research</a:t>
            </a:r>
            <a:endParaRPr lang="de-CH" sz="11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2ACEF5F-2FB0-4DBB-96AA-E83D3586CB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67" y="188911"/>
            <a:ext cx="2835331" cy="704474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6EBBAFE-CC1F-448F-B899-3CED31DABF4B}"/>
              </a:ext>
            </a:extLst>
          </p:cNvPr>
          <p:cNvGrpSpPr/>
          <p:nvPr/>
        </p:nvGrpSpPr>
        <p:grpSpPr>
          <a:xfrm>
            <a:off x="9872687" y="70992"/>
            <a:ext cx="2196183" cy="1019021"/>
            <a:chOff x="9313872" y="70992"/>
            <a:chExt cx="2615716" cy="1213683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CCEFD7-78C5-4797-B567-C6E2B5DBE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43753" y="70992"/>
              <a:ext cx="1385835" cy="1213682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367F14C-9AF4-433C-ACB4-ACA1C1B2F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13872" y="70993"/>
              <a:ext cx="1207644" cy="1213682"/>
            </a:xfrm>
            <a:prstGeom prst="rect">
              <a:avLst/>
            </a:prstGeom>
          </p:spPr>
        </p:pic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B25353B6-3F1B-4192-A81C-591E9A382B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572" y="2208739"/>
            <a:ext cx="4150860" cy="447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7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D011D5BF-987D-4D1C-B66F-BA101CA3D01A}"/>
              </a:ext>
            </a:extLst>
          </p:cNvPr>
          <p:cNvGrpSpPr/>
          <p:nvPr/>
        </p:nvGrpSpPr>
        <p:grpSpPr>
          <a:xfrm>
            <a:off x="12700" y="188911"/>
            <a:ext cx="12192000" cy="6944449"/>
            <a:chOff x="12700" y="188911"/>
            <a:chExt cx="12192000" cy="6944449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201868C0-3F55-4CE6-9E4A-70E22461482F}"/>
                </a:ext>
              </a:extLst>
            </p:cNvPr>
            <p:cNvSpPr/>
            <p:nvPr/>
          </p:nvSpPr>
          <p:spPr>
            <a:xfrm>
              <a:off x="12700" y="27536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04110B28-287D-4249-B733-15C88F351042}"/>
                </a:ext>
              </a:extLst>
            </p:cNvPr>
            <p:cNvGrpSpPr/>
            <p:nvPr/>
          </p:nvGrpSpPr>
          <p:grpSpPr>
            <a:xfrm>
              <a:off x="12700" y="188911"/>
              <a:ext cx="10778755" cy="6675437"/>
              <a:chOff x="12700" y="188911"/>
              <a:chExt cx="10778755" cy="6675437"/>
            </a:xfrm>
          </p:grpSpPr>
          <p:pic>
            <p:nvPicPr>
              <p:cNvPr id="6" name="Grafik 5">
                <a:extLst>
                  <a:ext uri="{FF2B5EF4-FFF2-40B4-BE49-F238E27FC236}">
                    <a16:creationId xmlns:a16="http://schemas.microsoft.com/office/drawing/2014/main" id="{C599DCBC-F60A-4BD5-A9D9-C054EE9A1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467" y="188911"/>
                <a:ext cx="2835331" cy="704474"/>
              </a:xfrm>
              <a:prstGeom prst="rect">
                <a:avLst/>
              </a:prstGeom>
            </p:spPr>
          </p:pic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9E4CCFEA-3CD0-40C6-9C75-FA7D07F26E3D}"/>
                  </a:ext>
                </a:extLst>
              </p:cNvPr>
              <p:cNvSpPr txBox="1"/>
              <p:nvPr/>
            </p:nvSpPr>
            <p:spPr>
              <a:xfrm>
                <a:off x="2229484" y="5335415"/>
                <a:ext cx="3096344" cy="206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CH" sz="740" dirty="0">
                    <a:latin typeface="Calibri" panose="020F0502020204030204" pitchFamily="34" charset="0"/>
                    <a:cs typeface="Calibri" panose="020F0502020204030204" pitchFamily="34" charset="0"/>
                  </a:rPr>
                  <a:t>ZHAW, Wädenswil / </a:t>
                </a:r>
                <a:r>
                  <a:rPr lang="de-CH" sz="74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Photo</a:t>
                </a:r>
                <a:r>
                  <a:rPr lang="de-CH" sz="74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Frank </a:t>
                </a:r>
                <a:r>
                  <a:rPr lang="de-CH" sz="74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Brüderli</a:t>
                </a:r>
                <a:endParaRPr lang="de-CH" sz="74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9" name="Picture 3" descr="S:\pools\n\N-beverage\03_Projekte\Kakao ZHAW\2018-\02Präsentationen\Prozessvision\MiksoskopischeAufnahmen\01BohneFrisch.jpg">
                <a:extLst>
                  <a:ext uri="{FF2B5EF4-FFF2-40B4-BE49-F238E27FC236}">
                    <a16:creationId xmlns:a16="http://schemas.microsoft.com/office/drawing/2014/main" id="{77E18AAC-95F2-4681-BE5A-E941C673F8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130" t="891" b="59712"/>
              <a:stretch/>
            </p:blipFill>
            <p:spPr bwMode="auto">
              <a:xfrm rot="16200000">
                <a:off x="-563125" y="2464183"/>
                <a:ext cx="3744831" cy="19976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B3C632CD-0E75-47C8-B6EC-E474DC5CDCE2}"/>
                  </a:ext>
                </a:extLst>
              </p:cNvPr>
              <p:cNvSpPr txBox="1"/>
              <p:nvPr/>
            </p:nvSpPr>
            <p:spPr>
              <a:xfrm>
                <a:off x="197467" y="5335414"/>
                <a:ext cx="2397304" cy="206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740" dirty="0">
                    <a:latin typeface="Calibri" panose="020F0502020204030204" pitchFamily="34" charset="0"/>
                    <a:cs typeface="Calibri" panose="020F0502020204030204" pitchFamily="34" charset="0"/>
                  </a:rPr>
                  <a:t>ZHAW, Wädenswil / </a:t>
                </a:r>
                <a:r>
                  <a:rPr lang="de-DE" sz="74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Photo</a:t>
                </a:r>
                <a:r>
                  <a:rPr lang="de-DE" sz="74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Ansgar </a:t>
                </a:r>
                <a:r>
                  <a:rPr lang="de-DE" sz="74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Schlueter</a:t>
                </a:r>
                <a:r>
                  <a:rPr lang="de-DE" sz="74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2016</a:t>
                </a:r>
              </a:p>
            </p:txBody>
          </p:sp>
          <p:grpSp>
            <p:nvGrpSpPr>
              <p:cNvPr id="16" name="Gruppieren 15">
                <a:extLst>
                  <a:ext uri="{FF2B5EF4-FFF2-40B4-BE49-F238E27FC236}">
                    <a16:creationId xmlns:a16="http://schemas.microsoft.com/office/drawing/2014/main" id="{F2E083AD-44FB-4C5D-80A9-B83D32283F36}"/>
                  </a:ext>
                </a:extLst>
              </p:cNvPr>
              <p:cNvGrpSpPr/>
              <p:nvPr/>
            </p:nvGrpSpPr>
            <p:grpSpPr>
              <a:xfrm>
                <a:off x="12700" y="5531418"/>
                <a:ext cx="10281957" cy="1332930"/>
                <a:chOff x="650875" y="6422643"/>
                <a:chExt cx="10483065" cy="1223032"/>
              </a:xfrm>
            </p:grpSpPr>
            <p:pic>
              <p:nvPicPr>
                <p:cNvPr id="2" name="Grafik 1">
                  <a:hlinkClick r:id="rId4"/>
                  <a:extLst>
                    <a:ext uri="{FF2B5EF4-FFF2-40B4-BE49-F238E27FC236}">
                      <a16:creationId xmlns:a16="http://schemas.microsoft.com/office/drawing/2014/main" id="{D95CC9CE-8824-4DD7-938F-FACC17D1FD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875" y="6423133"/>
                  <a:ext cx="1634988" cy="1216196"/>
                </a:xfrm>
                <a:prstGeom prst="rect">
                  <a:avLst/>
                </a:prstGeom>
              </p:spPr>
            </p:pic>
            <p:pic>
              <p:nvPicPr>
                <p:cNvPr id="3" name="Grafik 2">
                  <a:extLst>
                    <a:ext uri="{FF2B5EF4-FFF2-40B4-BE49-F238E27FC236}">
                      <a16:creationId xmlns:a16="http://schemas.microsoft.com/office/drawing/2014/main" id="{887E6E85-DDED-42F1-AA40-B772C41400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73270" y="6423133"/>
                  <a:ext cx="1621595" cy="1216196"/>
                </a:xfrm>
                <a:prstGeom prst="rect">
                  <a:avLst/>
                </a:prstGeom>
              </p:spPr>
            </p:pic>
            <p:pic>
              <p:nvPicPr>
                <p:cNvPr id="4" name="Grafik 3">
                  <a:extLst>
                    <a:ext uri="{FF2B5EF4-FFF2-40B4-BE49-F238E27FC236}">
                      <a16:creationId xmlns:a16="http://schemas.microsoft.com/office/drawing/2014/main" id="{5A65D304-89C0-4E94-B954-BAB912754D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028" t="1" r="29370" b="12496"/>
                <a:stretch/>
              </p:blipFill>
              <p:spPr>
                <a:xfrm rot="16200000">
                  <a:off x="4419227" y="6091725"/>
                  <a:ext cx="1216194" cy="1879005"/>
                </a:xfrm>
                <a:prstGeom prst="rect">
                  <a:avLst/>
                </a:prstGeom>
              </p:spPr>
            </p:pic>
            <p:pic>
              <p:nvPicPr>
                <p:cNvPr id="5" name="Grafik 4">
                  <a:extLst>
                    <a:ext uri="{FF2B5EF4-FFF2-40B4-BE49-F238E27FC236}">
                      <a16:creationId xmlns:a16="http://schemas.microsoft.com/office/drawing/2014/main" id="{BD09B7B6-9020-48B3-A533-0A2E4AF3E5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8794" y="6422646"/>
                  <a:ext cx="1630705" cy="1223029"/>
                </a:xfrm>
                <a:prstGeom prst="rect">
                  <a:avLst/>
                </a:prstGeom>
              </p:spPr>
            </p:pic>
            <p:pic>
              <p:nvPicPr>
                <p:cNvPr id="11" name="Grafik 10">
                  <a:extLst>
                    <a:ext uri="{FF2B5EF4-FFF2-40B4-BE49-F238E27FC236}">
                      <a16:creationId xmlns:a16="http://schemas.microsoft.com/office/drawing/2014/main" id="{9430F146-422E-4EF4-8DCA-BECFB1622D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146" t="25525" r="22229" b="26596"/>
                <a:stretch/>
              </p:blipFill>
              <p:spPr>
                <a:xfrm rot="5400000">
                  <a:off x="8060223" y="6139620"/>
                  <a:ext cx="1223029" cy="1789082"/>
                </a:xfrm>
                <a:prstGeom prst="rect">
                  <a:avLst/>
                </a:prstGeom>
              </p:spPr>
            </p:pic>
            <p:pic>
              <p:nvPicPr>
                <p:cNvPr id="14" name="Grafik 13">
                  <a:extLst>
                    <a:ext uri="{FF2B5EF4-FFF2-40B4-BE49-F238E27FC236}">
                      <a16:creationId xmlns:a16="http://schemas.microsoft.com/office/drawing/2014/main" id="{1A1746DD-D89A-4C4B-9102-31713CB97C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75" t="24253" r="11036" b="22618"/>
                <a:stretch/>
              </p:blipFill>
              <p:spPr>
                <a:xfrm rot="16200000">
                  <a:off x="9770156" y="6281891"/>
                  <a:ext cx="1223031" cy="1504536"/>
                </a:xfrm>
                <a:prstGeom prst="rect">
                  <a:avLst/>
                </a:prstGeom>
              </p:spPr>
            </p:pic>
          </p:grp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E68D875F-3F45-425A-818B-9CE41CC99652}"/>
                  </a:ext>
                </a:extLst>
              </p:cNvPr>
              <p:cNvSpPr txBox="1"/>
              <p:nvPr/>
            </p:nvSpPr>
            <p:spPr>
              <a:xfrm>
                <a:off x="4026957" y="1286021"/>
                <a:ext cx="6764498" cy="4493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65150" lvl="1">
                  <a:spcBef>
                    <a:spcPts val="300"/>
                  </a:spcBef>
                  <a:spcAft>
                    <a:spcPts val="300"/>
                  </a:spcAft>
                  <a:buClr>
                    <a:schemeClr val="bg2"/>
                  </a:buClr>
                  <a:defRPr/>
                </a:pPr>
                <a:endParaRPr lang="en-US" altLang="de-DE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908050" lvl="1" indent="-342900">
                  <a:spcBef>
                    <a:spcPts val="300"/>
                  </a:spcBef>
                  <a:spcAft>
                    <a:spcPts val="300"/>
                  </a:spcAft>
                  <a:buClr>
                    <a:schemeClr val="bg2"/>
                  </a:buClr>
                  <a:buFont typeface="Arial" charset="0"/>
                  <a:buChar char="•"/>
                  <a:defRPr/>
                </a:pPr>
                <a:r>
                  <a:rPr lang="en-US" altLang="de-DE" sz="16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Establishment of the cell culture from one freshly harvested, immature pod (USDA-ARS </a:t>
                </a:r>
                <a:r>
                  <a:rPr lang="en-US" altLang="de-DE" sz="16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Tropiculture</a:t>
                </a:r>
                <a:r>
                  <a:rPr lang="en-US" altLang="de-DE" sz="16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Research Station, Puerto Rico)</a:t>
                </a:r>
              </a:p>
              <a:p>
                <a:pPr marL="908050" lvl="1" indent="-342900">
                  <a:spcBef>
                    <a:spcPts val="300"/>
                  </a:spcBef>
                  <a:spcAft>
                    <a:spcPts val="300"/>
                  </a:spcAft>
                  <a:buClr>
                    <a:schemeClr val="bg2"/>
                  </a:buClr>
                  <a:buFont typeface="Arial" charset="0"/>
                  <a:buChar char="•"/>
                  <a:defRPr/>
                </a:pPr>
                <a:endParaRPr lang="en-US" altLang="de-DE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908050" lvl="1" indent="-342900">
                  <a:spcBef>
                    <a:spcPts val="300"/>
                  </a:spcBef>
                  <a:spcAft>
                    <a:spcPts val="300"/>
                  </a:spcAft>
                  <a:buClr>
                    <a:schemeClr val="bg2"/>
                  </a:buClr>
                  <a:buFont typeface="Arial" charset="0"/>
                  <a:buChar char="•"/>
                  <a:defRPr/>
                </a:pPr>
                <a:r>
                  <a:rPr lang="en-US" altLang="de-DE" sz="16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Callus induction by wounding the seeds</a:t>
                </a:r>
              </a:p>
              <a:p>
                <a:pPr marL="908050" lvl="1" indent="-342900">
                  <a:spcBef>
                    <a:spcPts val="300"/>
                  </a:spcBef>
                  <a:spcAft>
                    <a:spcPts val="300"/>
                  </a:spcAft>
                  <a:buClr>
                    <a:schemeClr val="bg2"/>
                  </a:buClr>
                  <a:buFont typeface="Arial" charset="0"/>
                  <a:buChar char="•"/>
                  <a:defRPr/>
                </a:pPr>
                <a:endParaRPr lang="en-US" altLang="de-DE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908050" lvl="1" indent="-342900">
                  <a:spcBef>
                    <a:spcPts val="300"/>
                  </a:spcBef>
                  <a:spcAft>
                    <a:spcPts val="300"/>
                  </a:spcAft>
                  <a:buClr>
                    <a:schemeClr val="bg2"/>
                  </a:buClr>
                  <a:buFont typeface="Arial" charset="0"/>
                  <a:buChar char="•"/>
                  <a:defRPr/>
                </a:pPr>
                <a:r>
                  <a:rPr lang="en-US" altLang="de-DE" sz="16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Callus propagation in petri dishes</a:t>
                </a:r>
              </a:p>
              <a:p>
                <a:pPr marL="908050" lvl="1" indent="-342900">
                  <a:spcBef>
                    <a:spcPts val="300"/>
                  </a:spcBef>
                  <a:spcAft>
                    <a:spcPts val="300"/>
                  </a:spcAft>
                  <a:buClr>
                    <a:schemeClr val="bg2"/>
                  </a:buClr>
                  <a:buFont typeface="Arial" charset="0"/>
                  <a:buChar char="•"/>
                  <a:defRPr/>
                </a:pPr>
                <a:endParaRPr lang="en-US" altLang="de-DE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908050" lvl="1" indent="-342900">
                  <a:spcBef>
                    <a:spcPts val="300"/>
                  </a:spcBef>
                  <a:spcAft>
                    <a:spcPts val="300"/>
                  </a:spcAft>
                  <a:buClr>
                    <a:schemeClr val="bg2"/>
                  </a:buClr>
                  <a:buFont typeface="Arial" charset="0"/>
                  <a:buChar char="•"/>
                  <a:defRPr/>
                </a:pPr>
                <a:r>
                  <a:rPr lang="en-US" altLang="de-DE" sz="16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Transfer into shake flasks to initiate formation of suspension cells</a:t>
                </a:r>
              </a:p>
              <a:p>
                <a:pPr marL="908050" lvl="1" indent="-342900">
                  <a:spcBef>
                    <a:spcPts val="300"/>
                  </a:spcBef>
                  <a:spcAft>
                    <a:spcPts val="300"/>
                  </a:spcAft>
                  <a:buClr>
                    <a:schemeClr val="bg2"/>
                  </a:buClr>
                  <a:buFont typeface="Arial" charset="0"/>
                  <a:buChar char="•"/>
                  <a:defRPr/>
                </a:pPr>
                <a:endParaRPr lang="en-US" altLang="de-DE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908050" lvl="1" indent="-342900">
                  <a:spcBef>
                    <a:spcPts val="300"/>
                  </a:spcBef>
                  <a:spcAft>
                    <a:spcPts val="300"/>
                  </a:spcAft>
                  <a:buClr>
                    <a:schemeClr val="bg2"/>
                  </a:buClr>
                  <a:buFont typeface="Arial" charset="0"/>
                  <a:buChar char="•"/>
                  <a:defRPr/>
                </a:pPr>
                <a:r>
                  <a:rPr lang="en-US" altLang="de-DE" sz="16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Propagation of suspension cells in shake flasks and a wave-mixed bioreactor</a:t>
                </a:r>
              </a:p>
              <a:p>
                <a:pPr marL="565150" lvl="1">
                  <a:spcBef>
                    <a:spcPts val="300"/>
                  </a:spcBef>
                  <a:spcAft>
                    <a:spcPts val="300"/>
                  </a:spcAft>
                  <a:buClr>
                    <a:schemeClr val="bg2"/>
                  </a:buClr>
                  <a:defRPr/>
                </a:pPr>
                <a:r>
                  <a:rPr lang="en-US" altLang="de-DE" sz="16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</a:p>
            </p:txBody>
          </p:sp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FBEFDCE0-456E-4E7D-B47C-ABBEABA5FF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77"/>
              <a:stretch/>
            </p:blipFill>
            <p:spPr>
              <a:xfrm rot="16200000">
                <a:off x="1663768" y="2235401"/>
                <a:ext cx="3744831" cy="2455186"/>
              </a:xfrm>
              <a:prstGeom prst="rect">
                <a:avLst/>
              </a:prstGeom>
            </p:spPr>
          </p:pic>
        </p:grp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91D9BAC7-ECED-4291-AC31-E5E02379D848}"/>
              </a:ext>
            </a:extLst>
          </p:cNvPr>
          <p:cNvGrpSpPr/>
          <p:nvPr/>
        </p:nvGrpSpPr>
        <p:grpSpPr>
          <a:xfrm>
            <a:off x="9872687" y="70992"/>
            <a:ext cx="2196183" cy="1019021"/>
            <a:chOff x="9313872" y="70992"/>
            <a:chExt cx="2615716" cy="1213683"/>
          </a:xfrm>
        </p:grpSpPr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D2D3C5E2-087E-4AC6-A44E-5D2DF99BA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43753" y="70992"/>
              <a:ext cx="1385835" cy="1213682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B6977622-7B83-4E06-856A-9BB6DE69F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313872" y="70993"/>
              <a:ext cx="1207644" cy="1213682"/>
            </a:xfrm>
            <a:prstGeom prst="rect">
              <a:avLst/>
            </a:prstGeom>
          </p:spPr>
        </p:pic>
      </p:grpSp>
      <p:pic>
        <p:nvPicPr>
          <p:cNvPr id="13" name="Grafik 12">
            <a:hlinkClick r:id="rId4"/>
            <a:extLst>
              <a:ext uri="{FF2B5EF4-FFF2-40B4-BE49-F238E27FC236}">
                <a16:creationId xmlns:a16="http://schemas.microsoft.com/office/drawing/2014/main" id="{B1DF6930-5F3B-46A3-AF15-3AD5281E5E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80836" y="4839777"/>
            <a:ext cx="975014" cy="495632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0FC4A54F-7415-4AC5-B118-11D5B82486FE}"/>
              </a:ext>
            </a:extLst>
          </p:cNvPr>
          <p:cNvSpPr txBox="1"/>
          <p:nvPr/>
        </p:nvSpPr>
        <p:spPr>
          <a:xfrm>
            <a:off x="197467" y="1031784"/>
            <a:ext cx="94660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5150" lvl="1"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defRPr/>
            </a:pPr>
            <a:r>
              <a:rPr lang="en-US" altLang="de-DE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Production of chocolate bars with suspension cells of the cacao tree</a:t>
            </a:r>
          </a:p>
        </p:txBody>
      </p:sp>
      <p:pic>
        <p:nvPicPr>
          <p:cNvPr id="24" name="Grafik 23">
            <a:hlinkClick r:id="rId15"/>
            <a:extLst>
              <a:ext uri="{FF2B5EF4-FFF2-40B4-BE49-F238E27FC236}">
                <a16:creationId xmlns:a16="http://schemas.microsoft.com/office/drawing/2014/main" id="{989C65B6-DB37-4A7C-8A4F-5502B88AADE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80836" y="3891674"/>
            <a:ext cx="915338" cy="818491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1EBBF8F8-E406-4389-BB20-17E87C11F31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062961" y="3665256"/>
            <a:ext cx="962351" cy="206218"/>
          </a:xfrm>
          <a:prstGeom prst="rect">
            <a:avLst/>
          </a:prstGeom>
        </p:spPr>
      </p:pic>
      <p:pic>
        <p:nvPicPr>
          <p:cNvPr id="17" name="Grafik 16" descr="Ein Bild, das Umschlag enthält.&#10;&#10;Automatisch generierte Beschreibung">
            <a:extLst>
              <a:ext uri="{FF2B5EF4-FFF2-40B4-BE49-F238E27FC236}">
                <a16:creationId xmlns:a16="http://schemas.microsoft.com/office/drawing/2014/main" id="{5578539A-01D7-4F2F-98CD-B36B1E9E34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9" b="22202"/>
          <a:stretch/>
        </p:blipFill>
        <p:spPr>
          <a:xfrm>
            <a:off x="10363573" y="5531418"/>
            <a:ext cx="1839595" cy="139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74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07CF17E-5BF7-601E-18A9-D10D21CD8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867" y="0"/>
            <a:ext cx="10126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67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44" y="29721"/>
            <a:ext cx="11106151" cy="679710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054925" y="5733358"/>
            <a:ext cx="3363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Innovation </a:t>
            </a:r>
            <a:r>
              <a:rPr lang="de-CH" sz="16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for</a:t>
            </a:r>
            <a:r>
              <a:rPr lang="de-CH" sz="1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Planetary Health</a:t>
            </a: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70297DA2-668F-4618-8793-5E1F6CA0F4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24"/>
          <a:stretch/>
        </p:blipFill>
        <p:spPr bwMode="auto">
          <a:xfrm>
            <a:off x="10274301" y="4240568"/>
            <a:ext cx="1200150" cy="151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hlinkClick r:id="rId4"/>
            <a:extLst>
              <a:ext uri="{FF2B5EF4-FFF2-40B4-BE49-F238E27FC236}">
                <a16:creationId xmlns:a16="http://schemas.microsoft.com/office/drawing/2014/main" id="{96486D65-987E-E7CB-7A49-51E5A1CE4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8112" y="180975"/>
            <a:ext cx="2351810" cy="248602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94B989B-5897-8B30-1B68-B289CE01C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361" y="139251"/>
            <a:ext cx="1793252" cy="271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95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hlinkClick r:id="rId2"/>
            <a:extLst>
              <a:ext uri="{FF2B5EF4-FFF2-40B4-BE49-F238E27FC236}">
                <a16:creationId xmlns:a16="http://schemas.microsoft.com/office/drawing/2014/main" id="{068D583F-91CA-42A8-9E55-3923ED223B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"/>
          <a:stretch/>
        </p:blipFill>
        <p:spPr>
          <a:xfrm>
            <a:off x="0" y="3891206"/>
            <a:ext cx="12139612" cy="3014652"/>
          </a:xfrm>
          <a:prstGeom prst="rect">
            <a:avLst/>
          </a:prstGeom>
        </p:spPr>
      </p:pic>
      <p:pic>
        <p:nvPicPr>
          <p:cNvPr id="6" name="Grafik 5">
            <a:hlinkClick r:id="rId2"/>
            <a:extLst>
              <a:ext uri="{FF2B5EF4-FFF2-40B4-BE49-F238E27FC236}">
                <a16:creationId xmlns:a16="http://schemas.microsoft.com/office/drawing/2014/main" id="{45A9245F-7A12-4839-AE86-A3B8D8D2A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4963" y="1242266"/>
            <a:ext cx="2450277" cy="2496685"/>
          </a:xfrm>
          <a:prstGeom prst="rect">
            <a:avLst/>
          </a:prstGeom>
        </p:spPr>
      </p:pic>
      <p:pic>
        <p:nvPicPr>
          <p:cNvPr id="9" name="Picture 2" descr="Keine Fotobeschreibung verfügbar.">
            <a:hlinkClick r:id="rId2"/>
            <a:extLst>
              <a:ext uri="{FF2B5EF4-FFF2-40B4-BE49-F238E27FC236}">
                <a16:creationId xmlns:a16="http://schemas.microsoft.com/office/drawing/2014/main" id="{D25729E4-98B0-4482-B811-87B09738C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"/>
          <a:stretch/>
        </p:blipFill>
        <p:spPr bwMode="auto">
          <a:xfrm>
            <a:off x="0" y="-1"/>
            <a:ext cx="6022183" cy="389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39012493-C96A-4754-BEF3-2A1924B9C188}"/>
              </a:ext>
            </a:extLst>
          </p:cNvPr>
          <p:cNvGrpSpPr/>
          <p:nvPr/>
        </p:nvGrpSpPr>
        <p:grpSpPr>
          <a:xfrm>
            <a:off x="9872687" y="70992"/>
            <a:ext cx="2196183" cy="1019021"/>
            <a:chOff x="9313872" y="70992"/>
            <a:chExt cx="2615716" cy="1213683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A5DC3BFF-4661-4D6D-8352-B442E8902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43753" y="70992"/>
              <a:ext cx="1385835" cy="1213682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9F50E08E-11A3-4DE4-9480-E80B50FCE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13872" y="70993"/>
              <a:ext cx="1207644" cy="1213682"/>
            </a:xfrm>
            <a:prstGeom prst="rect">
              <a:avLst/>
            </a:prstGeom>
          </p:spPr>
        </p:pic>
      </p:grpSp>
      <p:pic>
        <p:nvPicPr>
          <p:cNvPr id="8" name="Grafik 7">
            <a:hlinkClick r:id="rId2"/>
            <a:extLst>
              <a:ext uri="{FF2B5EF4-FFF2-40B4-BE49-F238E27FC236}">
                <a16:creationId xmlns:a16="http://schemas.microsoft.com/office/drawing/2014/main" id="{EE238433-1C35-417A-9836-7D86E5C36F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2460" y="11826"/>
            <a:ext cx="2562226" cy="387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89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10">
            <a:extLst>
              <a:ext uri="{FF2B5EF4-FFF2-40B4-BE49-F238E27FC236}">
                <a16:creationId xmlns:a16="http://schemas.microsoft.com/office/drawing/2014/main" id="{5E40876D-971B-4680-BCBD-CB7C2F7ECF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9" r="-1" b="-1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A9C729B-AFFC-4BD8-8AF6-00472956A1F7}"/>
              </a:ext>
            </a:extLst>
          </p:cNvPr>
          <p:cNvSpPr txBox="1"/>
          <p:nvPr/>
        </p:nvSpPr>
        <p:spPr>
          <a:xfrm>
            <a:off x="8028431" y="289233"/>
            <a:ext cx="416052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100" b="0" i="0" dirty="0">
                <a:solidFill>
                  <a:srgbClr val="333333"/>
                </a:solidFill>
                <a:effectLst/>
                <a:latin typeface="HelveticaRoundedBold"/>
              </a:rPr>
              <a:t>«</a:t>
            </a:r>
            <a:r>
              <a:rPr lang="de-CH" sz="1100" i="0" dirty="0">
                <a:solidFill>
                  <a:srgbClr val="333333"/>
                </a:solidFill>
                <a:effectLst/>
                <a:latin typeface="HelveticaRoundedBold"/>
              </a:rPr>
              <a:t>Genussvolle, gesunde, sichere und nachhaltige Lebensmittel</a:t>
            </a:r>
            <a:r>
              <a:rPr lang="de-CH" sz="1100" b="0" i="0" dirty="0">
                <a:solidFill>
                  <a:srgbClr val="333333"/>
                </a:solidFill>
                <a:effectLst/>
                <a:latin typeface="HelveticaRoundedBold"/>
              </a:rPr>
              <a:t>.</a:t>
            </a:r>
            <a:endParaRPr lang="de-CH" sz="1100" b="1" dirty="0">
              <a:solidFill>
                <a:srgbClr val="333333"/>
              </a:solidFill>
              <a:latin typeface="HelveticaRoundedBold"/>
            </a:endParaRPr>
          </a:p>
          <a:p>
            <a:r>
              <a:rPr lang="de-CH" sz="1100" b="0" i="0" dirty="0">
                <a:solidFill>
                  <a:srgbClr val="333333"/>
                </a:solidFill>
                <a:effectLst/>
                <a:latin typeface="HelveticaRoundedBold"/>
              </a:rPr>
              <a:t>Dies ist der Leitsatz, nach dem wir aus- und weiterbilden, </a:t>
            </a:r>
          </a:p>
          <a:p>
            <a:r>
              <a:rPr lang="de-CH" sz="1100" b="0" i="0" dirty="0">
                <a:solidFill>
                  <a:srgbClr val="333333"/>
                </a:solidFill>
                <a:effectLst/>
                <a:latin typeface="HelveticaRoundedBold"/>
              </a:rPr>
              <a:t>forschen und entwickeln.»</a:t>
            </a:r>
            <a:endParaRPr lang="de-CH" sz="11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E6C21BC-BB03-477C-9D00-909CD7BA8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653" y="688845"/>
            <a:ext cx="1382360" cy="138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zhaw_lsfm_ilgi_blau">
            <a:extLst>
              <a:ext uri="{FF2B5EF4-FFF2-40B4-BE49-F238E27FC236}">
                <a16:creationId xmlns:a16="http://schemas.microsoft.com/office/drawing/2014/main" id="{9ED5F39B-AF12-4085-9C5D-A75D9FC77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3" y="56975"/>
            <a:ext cx="23288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979ED8F-837A-49F4-AAC3-26A1155C7442}"/>
              </a:ext>
            </a:extLst>
          </p:cNvPr>
          <p:cNvSpPr txBox="1"/>
          <p:nvPr/>
        </p:nvSpPr>
        <p:spPr>
          <a:xfrm>
            <a:off x="8031479" y="16945"/>
            <a:ext cx="3959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Future </a:t>
            </a:r>
            <a:r>
              <a:rPr lang="de-CH" dirty="0" err="1"/>
              <a:t>of</a:t>
            </a:r>
            <a:r>
              <a:rPr lang="de-CH" dirty="0"/>
              <a:t> Food Campus Wädenswil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490E964-C676-41BC-B7BC-C139A1E36849}"/>
              </a:ext>
            </a:extLst>
          </p:cNvPr>
          <p:cNvSpPr txBox="1"/>
          <p:nvPr/>
        </p:nvSpPr>
        <p:spPr>
          <a:xfrm>
            <a:off x="9726357" y="2044063"/>
            <a:ext cx="15307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100" b="0" i="0" dirty="0">
                <a:solidFill>
                  <a:srgbClr val="333333"/>
                </a:solidFill>
                <a:effectLst/>
                <a:latin typeface="HelveticaRoundedBold"/>
              </a:rPr>
              <a:t>Prof. Michael Kleinert</a:t>
            </a:r>
          </a:p>
          <a:p>
            <a:r>
              <a:rPr lang="de-CH" sz="1100" b="0" i="0" dirty="0">
                <a:solidFill>
                  <a:srgbClr val="333333"/>
                </a:solidFill>
                <a:effectLst/>
                <a:latin typeface="HelveticaRoundedBold"/>
              </a:rPr>
              <a:t>Institutsleiter</a:t>
            </a:r>
            <a:endParaRPr lang="de-CH" sz="11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3FC0E1B-C985-41CB-82B6-C53C64D68554}"/>
              </a:ext>
            </a:extLst>
          </p:cNvPr>
          <p:cNvSpPr txBox="1"/>
          <p:nvPr/>
        </p:nvSpPr>
        <p:spPr>
          <a:xfrm>
            <a:off x="718306" y="4405997"/>
            <a:ext cx="39727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 err="1">
                <a:solidFill>
                  <a:schemeClr val="bg1"/>
                </a:solidFill>
              </a:rPr>
              <a:t>Prototyping</a:t>
            </a:r>
            <a:r>
              <a:rPr lang="de-CH" dirty="0">
                <a:solidFill>
                  <a:schemeClr val="bg1"/>
                </a:solidFill>
              </a:rPr>
              <a:t> </a:t>
            </a:r>
            <a:r>
              <a:rPr lang="de-CH" dirty="0" err="1">
                <a:solidFill>
                  <a:schemeClr val="bg1"/>
                </a:solidFill>
              </a:rPr>
              <a:t>from</a:t>
            </a:r>
            <a:r>
              <a:rPr lang="de-CH" dirty="0">
                <a:solidFill>
                  <a:schemeClr val="bg1"/>
                </a:solidFill>
              </a:rPr>
              <a:t> </a:t>
            </a:r>
            <a:r>
              <a:rPr lang="de-CH" dirty="0" err="1">
                <a:solidFill>
                  <a:schemeClr val="bg1"/>
                </a:solidFill>
              </a:rPr>
              <a:t>proof</a:t>
            </a:r>
            <a:r>
              <a:rPr lang="de-CH" dirty="0">
                <a:solidFill>
                  <a:schemeClr val="bg1"/>
                </a:solidFill>
              </a:rPr>
              <a:t> </a:t>
            </a:r>
            <a:r>
              <a:rPr lang="de-CH" dirty="0" err="1">
                <a:solidFill>
                  <a:schemeClr val="bg1"/>
                </a:solidFill>
              </a:rPr>
              <a:t>of</a:t>
            </a:r>
            <a:r>
              <a:rPr lang="de-CH" dirty="0">
                <a:solidFill>
                  <a:schemeClr val="bg1"/>
                </a:solidFill>
              </a:rPr>
              <a:t> </a:t>
            </a:r>
            <a:r>
              <a:rPr lang="de-CH" dirty="0" err="1">
                <a:solidFill>
                  <a:schemeClr val="bg1"/>
                </a:solidFill>
              </a:rPr>
              <a:t>experiment</a:t>
            </a:r>
            <a:r>
              <a:rPr lang="de-CH" dirty="0">
                <a:solidFill>
                  <a:schemeClr val="bg1"/>
                </a:solidFill>
              </a:rPr>
              <a:t> </a:t>
            </a:r>
            <a:r>
              <a:rPr lang="de-CH" dirty="0" err="1">
                <a:solidFill>
                  <a:schemeClr val="bg1"/>
                </a:solidFill>
              </a:rPr>
              <a:t>to</a:t>
            </a:r>
            <a:endParaRPr lang="de-CH" dirty="0">
              <a:solidFill>
                <a:schemeClr val="bg1"/>
              </a:solidFill>
            </a:endParaRPr>
          </a:p>
          <a:p>
            <a:r>
              <a:rPr lang="de-CH" dirty="0" err="1">
                <a:solidFill>
                  <a:schemeClr val="bg1"/>
                </a:solidFill>
              </a:rPr>
              <a:t>proof</a:t>
            </a:r>
            <a:r>
              <a:rPr lang="de-CH" dirty="0">
                <a:solidFill>
                  <a:schemeClr val="bg1"/>
                </a:solidFill>
              </a:rPr>
              <a:t> </a:t>
            </a:r>
            <a:r>
              <a:rPr lang="de-CH" dirty="0" err="1">
                <a:solidFill>
                  <a:schemeClr val="bg1"/>
                </a:solidFill>
              </a:rPr>
              <a:t>of</a:t>
            </a:r>
            <a:r>
              <a:rPr lang="de-CH" dirty="0">
                <a:solidFill>
                  <a:schemeClr val="bg1"/>
                </a:solidFill>
              </a:rPr>
              <a:t> </a:t>
            </a:r>
            <a:r>
              <a:rPr lang="de-CH" dirty="0" err="1">
                <a:solidFill>
                  <a:schemeClr val="bg1"/>
                </a:solidFill>
              </a:rPr>
              <a:t>product</a:t>
            </a:r>
            <a:r>
              <a:rPr lang="de-CH" dirty="0">
                <a:solidFill>
                  <a:schemeClr val="bg1"/>
                </a:solidFill>
              </a:rPr>
              <a:t>, </a:t>
            </a:r>
            <a:r>
              <a:rPr lang="de-CH" dirty="0" err="1">
                <a:solidFill>
                  <a:schemeClr val="bg1"/>
                </a:solidFill>
              </a:rPr>
              <a:t>process</a:t>
            </a:r>
            <a:r>
              <a:rPr lang="de-CH" dirty="0">
                <a:solidFill>
                  <a:schemeClr val="bg1"/>
                </a:solidFill>
              </a:rPr>
              <a:t>, </a:t>
            </a:r>
            <a:r>
              <a:rPr lang="de-CH" dirty="0" err="1">
                <a:solidFill>
                  <a:schemeClr val="bg1"/>
                </a:solidFill>
              </a:rPr>
              <a:t>concept</a:t>
            </a:r>
            <a:endParaRPr lang="de-CH" dirty="0">
              <a:solidFill>
                <a:schemeClr val="bg1"/>
              </a:solidFill>
            </a:endParaRPr>
          </a:p>
          <a:p>
            <a:r>
              <a:rPr lang="de-CH" dirty="0">
                <a:solidFill>
                  <a:schemeClr val="bg1"/>
                </a:solidFill>
              </a:rPr>
              <a:t>in </a:t>
            </a:r>
            <a:r>
              <a:rPr lang="de-CH" dirty="0" err="1">
                <a:solidFill>
                  <a:schemeClr val="bg1"/>
                </a:solidFill>
              </a:rPr>
              <a:t>the</a:t>
            </a:r>
            <a:r>
              <a:rPr lang="de-CH" dirty="0">
                <a:solidFill>
                  <a:schemeClr val="bg1"/>
                </a:solidFill>
              </a:rPr>
              <a:t> </a:t>
            </a:r>
            <a:r>
              <a:rPr lang="de-CH" dirty="0" err="1">
                <a:solidFill>
                  <a:schemeClr val="bg1"/>
                </a:solidFill>
              </a:rPr>
              <a:t>fields</a:t>
            </a:r>
            <a:r>
              <a:rPr lang="de-CH" dirty="0">
                <a:solidFill>
                  <a:schemeClr val="bg1"/>
                </a:solidFill>
              </a:rPr>
              <a:t> </a:t>
            </a:r>
            <a:r>
              <a:rPr lang="de-CH" dirty="0" err="1">
                <a:solidFill>
                  <a:schemeClr val="bg1"/>
                </a:solidFill>
              </a:rPr>
              <a:t>of</a:t>
            </a:r>
            <a:r>
              <a:rPr lang="de-CH" dirty="0">
                <a:solidFill>
                  <a:schemeClr val="bg1"/>
                </a:solidFill>
              </a:rPr>
              <a:t>:</a:t>
            </a:r>
          </a:p>
          <a:p>
            <a:endParaRPr lang="de-CH" dirty="0">
              <a:solidFill>
                <a:schemeClr val="bg1"/>
              </a:solidFill>
            </a:endParaRPr>
          </a:p>
          <a:p>
            <a:r>
              <a:rPr lang="de-CH" dirty="0" err="1">
                <a:solidFill>
                  <a:schemeClr val="bg1"/>
                </a:solidFill>
              </a:rPr>
              <a:t>Sustainable</a:t>
            </a:r>
            <a:r>
              <a:rPr lang="de-CH" dirty="0">
                <a:solidFill>
                  <a:schemeClr val="bg1"/>
                </a:solidFill>
              </a:rPr>
              <a:t> </a:t>
            </a:r>
            <a:r>
              <a:rPr lang="de-CH" dirty="0" err="1">
                <a:solidFill>
                  <a:schemeClr val="bg1"/>
                </a:solidFill>
              </a:rPr>
              <a:t>Packaging</a:t>
            </a:r>
            <a:endParaRPr lang="de-CH" dirty="0">
              <a:solidFill>
                <a:schemeClr val="bg1"/>
              </a:solidFill>
            </a:endParaRPr>
          </a:p>
          <a:p>
            <a:r>
              <a:rPr lang="de-CH" dirty="0">
                <a:solidFill>
                  <a:schemeClr val="bg1"/>
                </a:solidFill>
              </a:rPr>
              <a:t>Regenerative </a:t>
            </a:r>
            <a:r>
              <a:rPr lang="de-CH" dirty="0" err="1">
                <a:solidFill>
                  <a:schemeClr val="bg1"/>
                </a:solidFill>
              </a:rPr>
              <a:t>Foodprocessing</a:t>
            </a:r>
            <a:endParaRPr lang="de-CH" dirty="0">
              <a:solidFill>
                <a:schemeClr val="bg1"/>
              </a:solidFill>
            </a:endParaRPr>
          </a:p>
          <a:p>
            <a:r>
              <a:rPr lang="de-CH" dirty="0">
                <a:solidFill>
                  <a:schemeClr val="bg1"/>
                </a:solidFill>
              </a:rPr>
              <a:t>Fermentation and Biotransformation</a:t>
            </a:r>
          </a:p>
          <a:p>
            <a:endParaRPr lang="de-CH" dirty="0">
              <a:solidFill>
                <a:schemeClr val="bg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9A34593-2140-4BC8-B77D-B7C613928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233" y="976997"/>
            <a:ext cx="4089858" cy="543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54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Quellbild anzeigen">
            <a:hlinkClick r:id="rId2"/>
            <a:extLst>
              <a:ext uri="{FF2B5EF4-FFF2-40B4-BE49-F238E27FC236}">
                <a16:creationId xmlns:a16="http://schemas.microsoft.com/office/drawing/2014/main" id="{7A03A595-4D52-44C2-847C-7DA554296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2" r="2395"/>
          <a:stretch/>
        </p:blipFill>
        <p:spPr bwMode="auto">
          <a:xfrm>
            <a:off x="-1" y="-45417"/>
            <a:ext cx="12192001" cy="690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808B62F-A469-4B52-9533-4549F9591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09" y="60115"/>
            <a:ext cx="1719357" cy="100503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4E81DA9-5CB1-49D5-84AD-69A57A840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5189" y="708501"/>
            <a:ext cx="1293192" cy="145940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0404A9A-FCE7-4062-ADD8-C1C69D4FC9FE}"/>
              </a:ext>
            </a:extLst>
          </p:cNvPr>
          <p:cNvSpPr txBox="1"/>
          <p:nvPr/>
        </p:nvSpPr>
        <p:spPr>
          <a:xfrm>
            <a:off x="5563790" y="210518"/>
            <a:ext cx="27505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1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RoundedBold"/>
                <a:ea typeface="+mn-ea"/>
                <a:cs typeface="+mn-cs"/>
              </a:rPr>
              <a:t>«Die Schlacht um die Nachhaltigkeit wird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1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RoundedBold"/>
                <a:ea typeface="+mn-ea"/>
                <a:cs typeface="+mn-cs"/>
              </a:rPr>
              <a:t>auf dem Teller entschieden.»</a:t>
            </a:r>
            <a:endParaRPr kumimoji="0" lang="de-CH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6B1C8C9-F7C1-44B3-992A-BF0AA364D8F0}"/>
              </a:ext>
            </a:extLst>
          </p:cNvPr>
          <p:cNvSpPr txBox="1"/>
          <p:nvPr/>
        </p:nvSpPr>
        <p:spPr>
          <a:xfrm>
            <a:off x="5575902" y="2247403"/>
            <a:ext cx="15307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1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RoundedBold"/>
                <a:ea typeface="+mn-ea"/>
                <a:cs typeface="+mn-cs"/>
              </a:rPr>
              <a:t>Jörg Reuter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1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RoundedBold"/>
                <a:ea typeface="+mn-ea"/>
                <a:cs typeface="+mn-cs"/>
              </a:rPr>
              <a:t>Projektleiter</a:t>
            </a:r>
            <a:endParaRPr kumimoji="0" lang="de-CH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BC878F2-AB7D-4D92-91CD-E8487C024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4" y="1065150"/>
            <a:ext cx="1719358" cy="2238167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F7A1129F-2D91-4A27-8B48-89210481FA46}"/>
              </a:ext>
            </a:extLst>
          </p:cNvPr>
          <p:cNvSpPr txBox="1"/>
          <p:nvPr/>
        </p:nvSpPr>
        <p:spPr>
          <a:xfrm>
            <a:off x="8831465" y="6141962"/>
            <a:ext cx="3321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Ecosystem</a:t>
            </a: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Ecosystems</a:t>
            </a:r>
            <a:endParaRPr lang="de-CH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 err="1">
                <a:solidFill>
                  <a:prstClr val="white"/>
                </a:solidFill>
                <a:latin typeface="Calibri" panose="020F0502020204030204"/>
              </a:rPr>
              <a:t>building</a:t>
            </a:r>
            <a:r>
              <a:rPr lang="de-CH" dirty="0">
                <a:solidFill>
                  <a:prstClr val="white"/>
                </a:solidFill>
                <a:latin typeface="Calibri" panose="020F0502020204030204"/>
              </a:rPr>
              <a:t> a </a:t>
            </a: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 </a:t>
            </a:r>
            <a:r>
              <a:rPr kumimoji="0" lang="de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Change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905B8DE-EA03-4E58-907C-0D9787D269F0}"/>
              </a:ext>
            </a:extLst>
          </p:cNvPr>
          <p:cNvSpPr txBox="1"/>
          <p:nvPr/>
        </p:nvSpPr>
        <p:spPr>
          <a:xfrm>
            <a:off x="0" y="6465128"/>
            <a:ext cx="994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3196564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440A548-C0D4-4418-940E-EDC2F1D9A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08B267-8CD2-4684-A57B-9F1070769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E5AB36-9328-47E9-95AD-E38AC1C0E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5" y="-369"/>
            <a:ext cx="6091008" cy="6858000"/>
            <a:chOff x="305" y="-369"/>
            <a:chExt cx="6091008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32450F-A219-4BF5-88FA-A47084237C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369"/>
              <a:ext cx="6057007" cy="6858000"/>
            </a:xfrm>
            <a:custGeom>
              <a:avLst/>
              <a:gdLst>
                <a:gd name="connsiteX0" fmla="*/ 1423825 w 6057007"/>
                <a:gd name="connsiteY0" fmla="*/ 0 h 6858000"/>
                <a:gd name="connsiteX1" fmla="*/ 4262456 w 6057007"/>
                <a:gd name="connsiteY1" fmla="*/ 0 h 6858000"/>
                <a:gd name="connsiteX2" fmla="*/ 4371584 w 6057007"/>
                <a:gd name="connsiteY2" fmla="*/ 79625 h 6858000"/>
                <a:gd name="connsiteX3" fmla="*/ 5400299 w 6057007"/>
                <a:gd name="connsiteY3" fmla="*/ 1779691 h 6858000"/>
                <a:gd name="connsiteX4" fmla="*/ 5961759 w 6057007"/>
                <a:gd name="connsiteY4" fmla="*/ 4554903 h 6858000"/>
                <a:gd name="connsiteX5" fmla="*/ 4326541 w 6057007"/>
                <a:gd name="connsiteY5" fmla="*/ 6729688 h 6858000"/>
                <a:gd name="connsiteX6" fmla="*/ 4109121 w 6057007"/>
                <a:gd name="connsiteY6" fmla="*/ 6858000 h 6858000"/>
                <a:gd name="connsiteX7" fmla="*/ 1145358 w 6057007"/>
                <a:gd name="connsiteY7" fmla="*/ 6858000 h 6858000"/>
                <a:gd name="connsiteX8" fmla="*/ 1143587 w 6057007"/>
                <a:gd name="connsiteY8" fmla="*/ 6856705 h 6858000"/>
                <a:gd name="connsiteX9" fmla="*/ 162579 w 6057007"/>
                <a:gd name="connsiteY9" fmla="*/ 6240990 h 6858000"/>
                <a:gd name="connsiteX10" fmla="*/ 0 w 6057007"/>
                <a:gd name="connsiteY10" fmla="*/ 6125553 h 6858000"/>
                <a:gd name="connsiteX11" fmla="*/ 0 w 6057007"/>
                <a:gd name="connsiteY11" fmla="*/ 4670879 h 6858000"/>
                <a:gd name="connsiteX12" fmla="*/ 38388 w 6057007"/>
                <a:gd name="connsiteY12" fmla="*/ 4778792 h 6858000"/>
                <a:gd name="connsiteX13" fmla="*/ 155449 w 6057007"/>
                <a:gd name="connsiteY13" fmla="*/ 5029879 h 6858000"/>
                <a:gd name="connsiteX14" fmla="*/ 411802 w 6057007"/>
                <a:gd name="connsiteY14" fmla="*/ 5399531 h 6858000"/>
                <a:gd name="connsiteX15" fmla="*/ 806388 w 6057007"/>
                <a:gd name="connsiteY15" fmla="*/ 5659633 h 6858000"/>
                <a:gd name="connsiteX16" fmla="*/ 1801512 w 6057007"/>
                <a:gd name="connsiteY16" fmla="*/ 6314010 h 6858000"/>
                <a:gd name="connsiteX17" fmla="*/ 2653483 w 6057007"/>
                <a:gd name="connsiteY17" fmla="*/ 6529898 h 6858000"/>
                <a:gd name="connsiteX18" fmla="*/ 3666486 w 6057007"/>
                <a:gd name="connsiteY18" fmla="*/ 6190615 h 6858000"/>
                <a:gd name="connsiteX19" fmla="*/ 4658657 w 6057007"/>
                <a:gd name="connsiteY19" fmla="*/ 5428179 h 6858000"/>
                <a:gd name="connsiteX20" fmla="*/ 5222967 w 6057007"/>
                <a:gd name="connsiteY20" fmla="*/ 4356944 h 6858000"/>
                <a:gd name="connsiteX21" fmla="*/ 4724795 w 6057007"/>
                <a:gd name="connsiteY21" fmla="*/ 2210416 h 6858000"/>
                <a:gd name="connsiteX22" fmla="*/ 4473185 w 6057007"/>
                <a:gd name="connsiteY22" fmla="*/ 1691554 h 6858000"/>
                <a:gd name="connsiteX23" fmla="*/ 4046677 w 6057007"/>
                <a:gd name="connsiteY23" fmla="*/ 911781 h 6858000"/>
                <a:gd name="connsiteX24" fmla="*/ 3555564 w 6057007"/>
                <a:gd name="connsiteY24" fmla="*/ 585888 h 6858000"/>
                <a:gd name="connsiteX25" fmla="*/ 2405914 w 6057007"/>
                <a:gd name="connsiteY25" fmla="*/ 536282 h 6858000"/>
                <a:gd name="connsiteX26" fmla="*/ 1345719 w 6057007"/>
                <a:gd name="connsiteY26" fmla="*/ 957619 h 6858000"/>
                <a:gd name="connsiteX27" fmla="*/ 73341 w 6057007"/>
                <a:gd name="connsiteY27" fmla="*/ 2571698 h 6858000"/>
                <a:gd name="connsiteX28" fmla="*/ 0 w 6057007"/>
                <a:gd name="connsiteY28" fmla="*/ 2803810 h 6858000"/>
                <a:gd name="connsiteX29" fmla="*/ 0 w 6057007"/>
                <a:gd name="connsiteY29" fmla="*/ 1147591 h 6858000"/>
                <a:gd name="connsiteX30" fmla="*/ 142706 w 6057007"/>
                <a:gd name="connsiteY30" fmla="*/ 968763 h 6858000"/>
                <a:gd name="connsiteX31" fmla="*/ 971831 w 6057007"/>
                <a:gd name="connsiteY31" fmla="*/ 249890 h 6858000"/>
                <a:gd name="connsiteX32" fmla="*/ 1288677 w 6057007"/>
                <a:gd name="connsiteY32" fmla="*/ 6583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057007" h="6858000">
                  <a:moveTo>
                    <a:pt x="1423825" y="0"/>
                  </a:moveTo>
                  <a:lnTo>
                    <a:pt x="4262456" y="0"/>
                  </a:lnTo>
                  <a:lnTo>
                    <a:pt x="4371584" y="79625"/>
                  </a:lnTo>
                  <a:cubicBezTo>
                    <a:pt x="4860533" y="476670"/>
                    <a:pt x="5063885" y="1132812"/>
                    <a:pt x="5400299" y="1779691"/>
                  </a:cubicBezTo>
                  <a:cubicBezTo>
                    <a:pt x="5848849" y="2642194"/>
                    <a:pt x="6244956" y="3497996"/>
                    <a:pt x="5961759" y="4554903"/>
                  </a:cubicBezTo>
                  <a:cubicBezTo>
                    <a:pt x="5691575" y="5563242"/>
                    <a:pt x="5092427" y="6238887"/>
                    <a:pt x="4326541" y="6729688"/>
                  </a:cubicBezTo>
                  <a:lnTo>
                    <a:pt x="4109121" y="6858000"/>
                  </a:lnTo>
                  <a:lnTo>
                    <a:pt x="1145358" y="6858000"/>
                  </a:lnTo>
                  <a:lnTo>
                    <a:pt x="1143587" y="6856705"/>
                  </a:lnTo>
                  <a:cubicBezTo>
                    <a:pt x="699546" y="6541440"/>
                    <a:pt x="399287" y="6392433"/>
                    <a:pt x="162579" y="6240990"/>
                  </a:cubicBezTo>
                  <a:lnTo>
                    <a:pt x="0" y="6125553"/>
                  </a:lnTo>
                  <a:lnTo>
                    <a:pt x="0" y="4670879"/>
                  </a:lnTo>
                  <a:lnTo>
                    <a:pt x="38388" y="4778792"/>
                  </a:lnTo>
                  <a:cubicBezTo>
                    <a:pt x="72793" y="4862402"/>
                    <a:pt x="111802" y="4945953"/>
                    <a:pt x="155449" y="5029879"/>
                  </a:cubicBezTo>
                  <a:cubicBezTo>
                    <a:pt x="273464" y="5256810"/>
                    <a:pt x="351295" y="5344113"/>
                    <a:pt x="411802" y="5399531"/>
                  </a:cubicBezTo>
                  <a:cubicBezTo>
                    <a:pt x="500065" y="5480405"/>
                    <a:pt x="628514" y="5555615"/>
                    <a:pt x="806388" y="5659633"/>
                  </a:cubicBezTo>
                  <a:cubicBezTo>
                    <a:pt x="1044358" y="5798926"/>
                    <a:pt x="1370396" y="5989780"/>
                    <a:pt x="1801512" y="6314010"/>
                  </a:cubicBezTo>
                  <a:cubicBezTo>
                    <a:pt x="2037213" y="6491324"/>
                    <a:pt x="2315885" y="6561958"/>
                    <a:pt x="2653483" y="6529898"/>
                  </a:cubicBezTo>
                  <a:cubicBezTo>
                    <a:pt x="2962383" y="6500529"/>
                    <a:pt x="3312661" y="6383221"/>
                    <a:pt x="3666486" y="6190615"/>
                  </a:cubicBezTo>
                  <a:cubicBezTo>
                    <a:pt x="4083218" y="5963697"/>
                    <a:pt x="4407642" y="5714350"/>
                    <a:pt x="4658657" y="5428179"/>
                  </a:cubicBezTo>
                  <a:cubicBezTo>
                    <a:pt x="4927319" y="5121947"/>
                    <a:pt x="5111907" y="4771422"/>
                    <a:pt x="5222967" y="4356944"/>
                  </a:cubicBezTo>
                  <a:cubicBezTo>
                    <a:pt x="5418167" y="3628447"/>
                    <a:pt x="5139747" y="3007703"/>
                    <a:pt x="4724795" y="2210416"/>
                  </a:cubicBezTo>
                  <a:cubicBezTo>
                    <a:pt x="4631776" y="2031551"/>
                    <a:pt x="4551122" y="1858737"/>
                    <a:pt x="4473185" y="1691554"/>
                  </a:cubicBezTo>
                  <a:cubicBezTo>
                    <a:pt x="4326842" y="1377756"/>
                    <a:pt x="4200559" y="1106810"/>
                    <a:pt x="4046677" y="911781"/>
                  </a:cubicBezTo>
                  <a:cubicBezTo>
                    <a:pt x="3910561" y="739097"/>
                    <a:pt x="3763658" y="641647"/>
                    <a:pt x="3555564" y="585888"/>
                  </a:cubicBezTo>
                  <a:cubicBezTo>
                    <a:pt x="3178534" y="484863"/>
                    <a:pt x="2791842" y="468166"/>
                    <a:pt x="2405914" y="536282"/>
                  </a:cubicBezTo>
                  <a:cubicBezTo>
                    <a:pt x="2032757" y="602054"/>
                    <a:pt x="1676044" y="743871"/>
                    <a:pt x="1345719" y="957619"/>
                  </a:cubicBezTo>
                  <a:cubicBezTo>
                    <a:pt x="762775" y="1334788"/>
                    <a:pt x="318714" y="1900690"/>
                    <a:pt x="73341" y="2571698"/>
                  </a:cubicBezTo>
                  <a:lnTo>
                    <a:pt x="0" y="2803810"/>
                  </a:lnTo>
                  <a:lnTo>
                    <a:pt x="0" y="1147591"/>
                  </a:lnTo>
                  <a:lnTo>
                    <a:pt x="142706" y="968763"/>
                  </a:lnTo>
                  <a:cubicBezTo>
                    <a:pt x="388539" y="688063"/>
                    <a:pt x="668237" y="446316"/>
                    <a:pt x="971831" y="249890"/>
                  </a:cubicBezTo>
                  <a:cubicBezTo>
                    <a:pt x="1074829" y="183240"/>
                    <a:pt x="1180574" y="121805"/>
                    <a:pt x="1288677" y="6583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35AC662-4000-411A-9E33-6A4B6C0FC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369"/>
              <a:ext cx="6091008" cy="6858000"/>
            </a:xfrm>
            <a:custGeom>
              <a:avLst/>
              <a:gdLst>
                <a:gd name="connsiteX0" fmla="*/ 0 w 6091008"/>
                <a:gd name="connsiteY0" fmla="*/ 5476844 h 6858000"/>
                <a:gd name="connsiteX1" fmla="*/ 15220 w 6091008"/>
                <a:gd name="connsiteY1" fmla="*/ 5501668 h 6858000"/>
                <a:gd name="connsiteX2" fmla="*/ 198940 w 6091008"/>
                <a:gd name="connsiteY2" fmla="*/ 5717964 h 6858000"/>
                <a:gd name="connsiteX3" fmla="*/ 251499 w 6091008"/>
                <a:gd name="connsiteY3" fmla="*/ 5763842 h 6858000"/>
                <a:gd name="connsiteX4" fmla="*/ 308460 w 6091008"/>
                <a:gd name="connsiteY4" fmla="*/ 5806337 h 6858000"/>
                <a:gd name="connsiteX5" fmla="*/ 368305 w 6091008"/>
                <a:gd name="connsiteY5" fmla="*/ 5847248 h 6858000"/>
                <a:gd name="connsiteX6" fmla="*/ 430451 w 6091008"/>
                <a:gd name="connsiteY6" fmla="*/ 5887305 h 6858000"/>
                <a:gd name="connsiteX7" fmla="*/ 975811 w 6091008"/>
                <a:gd name="connsiteY7" fmla="*/ 6205653 h 6858000"/>
                <a:gd name="connsiteX8" fmla="*/ 1510250 w 6091008"/>
                <a:gd name="connsiteY8" fmla="*/ 6575390 h 6858000"/>
                <a:gd name="connsiteX9" fmla="*/ 2002437 w 6091008"/>
                <a:gd name="connsiteY9" fmla="*/ 6825029 h 6858000"/>
                <a:gd name="connsiteX10" fmla="*/ 2137670 w 6091008"/>
                <a:gd name="connsiteY10" fmla="*/ 6856874 h 6858000"/>
                <a:gd name="connsiteX11" fmla="*/ 2145778 w 6091008"/>
                <a:gd name="connsiteY11" fmla="*/ 6858000 h 6858000"/>
                <a:gd name="connsiteX12" fmla="*/ 1098858 w 6091008"/>
                <a:gd name="connsiteY12" fmla="*/ 6858000 h 6858000"/>
                <a:gd name="connsiteX13" fmla="*/ 1004166 w 6091008"/>
                <a:gd name="connsiteY13" fmla="*/ 6786858 h 6858000"/>
                <a:gd name="connsiteX14" fmla="*/ 751974 w 6091008"/>
                <a:gd name="connsiteY14" fmla="*/ 6608169 h 6858000"/>
                <a:gd name="connsiteX15" fmla="*/ 623305 w 6091008"/>
                <a:gd name="connsiteY15" fmla="*/ 6522172 h 6858000"/>
                <a:gd name="connsiteX16" fmla="*/ 492346 w 6091008"/>
                <a:gd name="connsiteY16" fmla="*/ 6437477 h 6858000"/>
                <a:gd name="connsiteX17" fmla="*/ 358536 w 6091008"/>
                <a:gd name="connsiteY17" fmla="*/ 6352312 h 6858000"/>
                <a:gd name="connsiteX18" fmla="*/ 290710 w 6091008"/>
                <a:gd name="connsiteY18" fmla="*/ 6308820 h 6858000"/>
                <a:gd name="connsiteX19" fmla="*/ 221792 w 6091008"/>
                <a:gd name="connsiteY19" fmla="*/ 6263122 h 6858000"/>
                <a:gd name="connsiteX20" fmla="*/ 152460 w 6091008"/>
                <a:gd name="connsiteY20" fmla="*/ 6215106 h 6858000"/>
                <a:gd name="connsiteX21" fmla="*/ 83055 w 6091008"/>
                <a:gd name="connsiteY21" fmla="*/ 6163978 h 6858000"/>
                <a:gd name="connsiteX22" fmla="*/ 14161 w 6091008"/>
                <a:gd name="connsiteY22" fmla="*/ 6109014 h 6858000"/>
                <a:gd name="connsiteX23" fmla="*/ 0 w 6091008"/>
                <a:gd name="connsiteY23" fmla="*/ 6096195 h 6858000"/>
                <a:gd name="connsiteX24" fmla="*/ 3707444 w 6091008"/>
                <a:gd name="connsiteY24" fmla="*/ 0 h 6858000"/>
                <a:gd name="connsiteX25" fmla="*/ 4265528 w 6091008"/>
                <a:gd name="connsiteY25" fmla="*/ 0 h 6858000"/>
                <a:gd name="connsiteX26" fmla="*/ 4291472 w 6091008"/>
                <a:gd name="connsiteY26" fmla="*/ 15596 h 6858000"/>
                <a:gd name="connsiteX27" fmla="*/ 4431124 w 6091008"/>
                <a:gd name="connsiteY27" fmla="*/ 119052 h 6858000"/>
                <a:gd name="connsiteX28" fmla="*/ 4899570 w 6091008"/>
                <a:gd name="connsiteY28" fmla="*/ 643769 h 6858000"/>
                <a:gd name="connsiteX29" fmla="*/ 5247925 w 6091008"/>
                <a:gd name="connsiteY29" fmla="*/ 1232134 h 6858000"/>
                <a:gd name="connsiteX30" fmla="*/ 5401234 w 6091008"/>
                <a:gd name="connsiteY30" fmla="*/ 1518442 h 6858000"/>
                <a:gd name="connsiteX31" fmla="*/ 5480921 w 6091008"/>
                <a:gd name="connsiteY31" fmla="*/ 1662114 h 6858000"/>
                <a:gd name="connsiteX32" fmla="*/ 5561804 w 6091008"/>
                <a:gd name="connsiteY32" fmla="*/ 1812436 h 6858000"/>
                <a:gd name="connsiteX33" fmla="*/ 5855037 w 6091008"/>
                <a:gd name="connsiteY33" fmla="*/ 2457716 h 6858000"/>
                <a:gd name="connsiteX34" fmla="*/ 6052254 w 6091008"/>
                <a:gd name="connsiteY34" fmla="*/ 3193699 h 6858000"/>
                <a:gd name="connsiteX35" fmla="*/ 6073151 w 6091008"/>
                <a:gd name="connsiteY35" fmla="*/ 4004612 h 6858000"/>
                <a:gd name="connsiteX36" fmla="*/ 6067309 w 6091008"/>
                <a:gd name="connsiteY36" fmla="*/ 4055890 h 6858000"/>
                <a:gd name="connsiteX37" fmla="*/ 6059979 w 6091008"/>
                <a:gd name="connsiteY37" fmla="*/ 4106917 h 6858000"/>
                <a:gd name="connsiteX38" fmla="*/ 6052371 w 6091008"/>
                <a:gd name="connsiteY38" fmla="*/ 4158016 h 6858000"/>
                <a:gd name="connsiteX39" fmla="*/ 6043434 w 6091008"/>
                <a:gd name="connsiteY39" fmla="*/ 4208759 h 6858000"/>
                <a:gd name="connsiteX40" fmla="*/ 6023229 w 6091008"/>
                <a:gd name="connsiteY40" fmla="*/ 4309769 h 6858000"/>
                <a:gd name="connsiteX41" fmla="*/ 5999922 w 6091008"/>
                <a:gd name="connsiteY41" fmla="*/ 4409799 h 6858000"/>
                <a:gd name="connsiteX42" fmla="*/ 5987157 w 6091008"/>
                <a:gd name="connsiteY42" fmla="*/ 4459369 h 6858000"/>
                <a:gd name="connsiteX43" fmla="*/ 5973731 w 6091008"/>
                <a:gd name="connsiteY43" fmla="*/ 4508027 h 6858000"/>
                <a:gd name="connsiteX44" fmla="*/ 5944653 w 6091008"/>
                <a:gd name="connsiteY44" fmla="*/ 4602538 h 6858000"/>
                <a:gd name="connsiteX45" fmla="*/ 5915334 w 6091008"/>
                <a:gd name="connsiteY45" fmla="*/ 4696982 h 6858000"/>
                <a:gd name="connsiteX46" fmla="*/ 5881786 w 6091008"/>
                <a:gd name="connsiteY46" fmla="*/ 4790295 h 6858000"/>
                <a:gd name="connsiteX47" fmla="*/ 5539609 w 6091008"/>
                <a:gd name="connsiteY47" fmla="*/ 5504511 h 6858000"/>
                <a:gd name="connsiteX48" fmla="*/ 5432400 w 6091008"/>
                <a:gd name="connsiteY48" fmla="*/ 5669348 h 6858000"/>
                <a:gd name="connsiteX49" fmla="*/ 5404330 w 6091008"/>
                <a:gd name="connsiteY49" fmla="*/ 5709372 h 6858000"/>
                <a:gd name="connsiteX50" fmla="*/ 5375525 w 6091008"/>
                <a:gd name="connsiteY50" fmla="*/ 5748757 h 6858000"/>
                <a:gd name="connsiteX51" fmla="*/ 5317831 w 6091008"/>
                <a:gd name="connsiteY51" fmla="*/ 5827355 h 6858000"/>
                <a:gd name="connsiteX52" fmla="*/ 5288208 w 6091008"/>
                <a:gd name="connsiteY52" fmla="*/ 5865932 h 6858000"/>
                <a:gd name="connsiteX53" fmla="*/ 5273251 w 6091008"/>
                <a:gd name="connsiteY53" fmla="*/ 5885035 h 6858000"/>
                <a:gd name="connsiteX54" fmla="*/ 5256656 w 6091008"/>
                <a:gd name="connsiteY54" fmla="*/ 5902520 h 6858000"/>
                <a:gd name="connsiteX55" fmla="*/ 5189858 w 6091008"/>
                <a:gd name="connsiteY55" fmla="*/ 5971616 h 6858000"/>
                <a:gd name="connsiteX56" fmla="*/ 5156287 w 6091008"/>
                <a:gd name="connsiteY56" fmla="*/ 6005600 h 6858000"/>
                <a:gd name="connsiteX57" fmla="*/ 5121598 w 6091008"/>
                <a:gd name="connsiteY57" fmla="*/ 6037962 h 6858000"/>
                <a:gd name="connsiteX58" fmla="*/ 5051798 w 6091008"/>
                <a:gd name="connsiteY58" fmla="*/ 6101838 h 6858000"/>
                <a:gd name="connsiteX59" fmla="*/ 4463594 w 6091008"/>
                <a:gd name="connsiteY59" fmla="*/ 6532280 h 6858000"/>
                <a:gd name="connsiteX60" fmla="*/ 4388637 w 6091008"/>
                <a:gd name="connsiteY60" fmla="*/ 6579169 h 6858000"/>
                <a:gd name="connsiteX61" fmla="*/ 4312856 w 6091008"/>
                <a:gd name="connsiteY61" fmla="*/ 6623337 h 6858000"/>
                <a:gd name="connsiteX62" fmla="*/ 4237558 w 6091008"/>
                <a:gd name="connsiteY62" fmla="*/ 6667632 h 6858000"/>
                <a:gd name="connsiteX63" fmla="*/ 4161774 w 6091008"/>
                <a:gd name="connsiteY63" fmla="*/ 6709883 h 6858000"/>
                <a:gd name="connsiteX64" fmla="*/ 4010448 w 6091008"/>
                <a:gd name="connsiteY64" fmla="*/ 6792981 h 6858000"/>
                <a:gd name="connsiteX65" fmla="*/ 3935163 w 6091008"/>
                <a:gd name="connsiteY65" fmla="*/ 6834338 h 6858000"/>
                <a:gd name="connsiteX66" fmla="*/ 3892887 w 6091008"/>
                <a:gd name="connsiteY66" fmla="*/ 6858000 h 6858000"/>
                <a:gd name="connsiteX67" fmla="*/ 2743942 w 6091008"/>
                <a:gd name="connsiteY67" fmla="*/ 6858000 h 6858000"/>
                <a:gd name="connsiteX68" fmla="*/ 2852577 w 6091008"/>
                <a:gd name="connsiteY68" fmla="*/ 6838910 h 6858000"/>
                <a:gd name="connsiteX69" fmla="*/ 3143255 w 6091008"/>
                <a:gd name="connsiteY69" fmla="*/ 6759775 h 6858000"/>
                <a:gd name="connsiteX70" fmla="*/ 3430899 w 6091008"/>
                <a:gd name="connsiteY70" fmla="*/ 6650056 h 6858000"/>
                <a:gd name="connsiteX71" fmla="*/ 3713289 w 6091008"/>
                <a:gd name="connsiteY71" fmla="*/ 6514054 h 6858000"/>
                <a:gd name="connsiteX72" fmla="*/ 3981228 w 6091008"/>
                <a:gd name="connsiteY72" fmla="*/ 6334878 h 6858000"/>
                <a:gd name="connsiteX73" fmla="*/ 4107885 w 6091008"/>
                <a:gd name="connsiteY73" fmla="*/ 6233689 h 6858000"/>
                <a:gd name="connsiteX74" fmla="*/ 4169795 w 6091008"/>
                <a:gd name="connsiteY74" fmla="*/ 6181389 h 6858000"/>
                <a:gd name="connsiteX75" fmla="*/ 4229189 w 6091008"/>
                <a:gd name="connsiteY75" fmla="*/ 6125914 h 6858000"/>
                <a:gd name="connsiteX76" fmla="*/ 4652064 w 6091008"/>
                <a:gd name="connsiteY76" fmla="*/ 5641457 h 6858000"/>
                <a:gd name="connsiteX77" fmla="*/ 4697555 w 6091008"/>
                <a:gd name="connsiteY77" fmla="*/ 5576516 h 6858000"/>
                <a:gd name="connsiteX78" fmla="*/ 4720492 w 6091008"/>
                <a:gd name="connsiteY78" fmla="*/ 5544537 h 6858000"/>
                <a:gd name="connsiteX79" fmla="*/ 4741922 w 6091008"/>
                <a:gd name="connsiteY79" fmla="*/ 5511420 h 6858000"/>
                <a:gd name="connsiteX80" fmla="*/ 4784179 w 6091008"/>
                <a:gd name="connsiteY80" fmla="*/ 5445022 h 6858000"/>
                <a:gd name="connsiteX81" fmla="*/ 4794796 w 6091008"/>
                <a:gd name="connsiteY81" fmla="*/ 5428584 h 6858000"/>
                <a:gd name="connsiteX82" fmla="*/ 4807173 w 6091008"/>
                <a:gd name="connsiteY82" fmla="*/ 5413795 h 6858000"/>
                <a:gd name="connsiteX83" fmla="*/ 4830010 w 6091008"/>
                <a:gd name="connsiteY83" fmla="*/ 5382674 h 6858000"/>
                <a:gd name="connsiteX84" fmla="*/ 4874298 w 6091008"/>
                <a:gd name="connsiteY84" fmla="*/ 5319323 h 6858000"/>
                <a:gd name="connsiteX85" fmla="*/ 4896484 w 6091008"/>
                <a:gd name="connsiteY85" fmla="*/ 5287734 h 6858000"/>
                <a:gd name="connsiteX86" fmla="*/ 4918019 w 6091008"/>
                <a:gd name="connsiteY86" fmla="*/ 5255673 h 6858000"/>
                <a:gd name="connsiteX87" fmla="*/ 4999238 w 6091008"/>
                <a:gd name="connsiteY87" fmla="*/ 5124058 h 6858000"/>
                <a:gd name="connsiteX88" fmla="*/ 5251271 w 6091008"/>
                <a:gd name="connsiteY88" fmla="*/ 4554965 h 6858000"/>
                <a:gd name="connsiteX89" fmla="*/ 5276136 w 6091008"/>
                <a:gd name="connsiteY89" fmla="*/ 4480521 h 6858000"/>
                <a:gd name="connsiteX90" fmla="*/ 5297442 w 6091008"/>
                <a:gd name="connsiteY90" fmla="*/ 4404389 h 6858000"/>
                <a:gd name="connsiteX91" fmla="*/ 5318953 w 6091008"/>
                <a:gd name="connsiteY91" fmla="*/ 4328458 h 6858000"/>
                <a:gd name="connsiteX92" fmla="*/ 5328684 w 6091008"/>
                <a:gd name="connsiteY92" fmla="*/ 4291175 h 6858000"/>
                <a:gd name="connsiteX93" fmla="*/ 5337470 w 6091008"/>
                <a:gd name="connsiteY93" fmla="*/ 4254522 h 6858000"/>
                <a:gd name="connsiteX94" fmla="*/ 5353277 w 6091008"/>
                <a:gd name="connsiteY94" fmla="*/ 4181038 h 6858000"/>
                <a:gd name="connsiteX95" fmla="*/ 5366762 w 6091008"/>
                <a:gd name="connsiteY95" fmla="*/ 4107520 h 6858000"/>
                <a:gd name="connsiteX96" fmla="*/ 5373105 w 6091008"/>
                <a:gd name="connsiteY96" fmla="*/ 4070802 h 6858000"/>
                <a:gd name="connsiteX97" fmla="*/ 5378288 w 6091008"/>
                <a:gd name="connsiteY97" fmla="*/ 4034066 h 6858000"/>
                <a:gd name="connsiteX98" fmla="*/ 5383471 w 6091008"/>
                <a:gd name="connsiteY98" fmla="*/ 3997331 h 6858000"/>
                <a:gd name="connsiteX99" fmla="*/ 5387373 w 6091008"/>
                <a:gd name="connsiteY99" fmla="*/ 3960547 h 6858000"/>
                <a:gd name="connsiteX100" fmla="*/ 5375699 w 6091008"/>
                <a:gd name="connsiteY100" fmla="*/ 3369810 h 6858000"/>
                <a:gd name="connsiteX101" fmla="*/ 5225695 w 6091008"/>
                <a:gd name="connsiteY101" fmla="*/ 2777923 h 6858000"/>
                <a:gd name="connsiteX102" fmla="*/ 4989893 w 6091008"/>
                <a:gd name="connsiteY102" fmla="*/ 2181595 h 6858000"/>
                <a:gd name="connsiteX103" fmla="*/ 4856777 w 6091008"/>
                <a:gd name="connsiteY103" fmla="*/ 1872581 h 6858000"/>
                <a:gd name="connsiteX104" fmla="*/ 4729367 w 6091008"/>
                <a:gd name="connsiteY104" fmla="*/ 1547581 h 6858000"/>
                <a:gd name="connsiteX105" fmla="*/ 4510575 w 6091008"/>
                <a:gd name="connsiteY105" fmla="*/ 917244 h 6858000"/>
                <a:gd name="connsiteX106" fmla="*/ 4387446 w 6091008"/>
                <a:gd name="connsiteY106" fmla="*/ 626512 h 6858000"/>
                <a:gd name="connsiteX107" fmla="*/ 4227716 w 6091008"/>
                <a:gd name="connsiteY107" fmla="*/ 368510 h 6858000"/>
                <a:gd name="connsiteX108" fmla="*/ 4017774 w 6091008"/>
                <a:gd name="connsiteY108" fmla="*/ 161674 h 6858000"/>
                <a:gd name="connsiteX109" fmla="*/ 3761542 w 6091008"/>
                <a:gd name="connsiteY109" fmla="*/ 19860 h 6858000"/>
                <a:gd name="connsiteX110" fmla="*/ 3727185 w 6091008"/>
                <a:gd name="connsiteY110" fmla="*/ 6533 h 6858000"/>
                <a:gd name="connsiteX111" fmla="*/ 1325680 w 6091008"/>
                <a:gd name="connsiteY111" fmla="*/ 0 h 6858000"/>
                <a:gd name="connsiteX112" fmla="*/ 2347354 w 6091008"/>
                <a:gd name="connsiteY112" fmla="*/ 0 h 6858000"/>
                <a:gd name="connsiteX113" fmla="*/ 2262734 w 6091008"/>
                <a:gd name="connsiteY113" fmla="*/ 20581 h 6858000"/>
                <a:gd name="connsiteX114" fmla="*/ 1969830 w 6091008"/>
                <a:gd name="connsiteY114" fmla="*/ 118108 h 6858000"/>
                <a:gd name="connsiteX115" fmla="*/ 1897367 w 6091008"/>
                <a:gd name="connsiteY115" fmla="*/ 145059 h 6858000"/>
                <a:gd name="connsiteX116" fmla="*/ 1825860 w 6091008"/>
                <a:gd name="connsiteY116" fmla="*/ 175210 h 6858000"/>
                <a:gd name="connsiteX117" fmla="*/ 1754258 w 6091008"/>
                <a:gd name="connsiteY117" fmla="*/ 204746 h 6858000"/>
                <a:gd name="connsiteX118" fmla="*/ 1683442 w 6091008"/>
                <a:gd name="connsiteY118" fmla="*/ 237143 h 6858000"/>
                <a:gd name="connsiteX119" fmla="*/ 1612330 w 6091008"/>
                <a:gd name="connsiteY119" fmla="*/ 268724 h 6858000"/>
                <a:gd name="connsiteX120" fmla="*/ 1542244 w 6091008"/>
                <a:gd name="connsiteY120" fmla="*/ 303229 h 6858000"/>
                <a:gd name="connsiteX121" fmla="*/ 1471990 w 6091008"/>
                <a:gd name="connsiteY121" fmla="*/ 337395 h 6858000"/>
                <a:gd name="connsiteX122" fmla="*/ 1402813 w 6091008"/>
                <a:gd name="connsiteY122" fmla="*/ 374794 h 6858000"/>
                <a:gd name="connsiteX123" fmla="*/ 1333886 w 6091008"/>
                <a:gd name="connsiteY123" fmla="*/ 412702 h 6858000"/>
                <a:gd name="connsiteX124" fmla="*/ 1266278 w 6091008"/>
                <a:gd name="connsiteY124" fmla="*/ 453907 h 6858000"/>
                <a:gd name="connsiteX125" fmla="*/ 1199136 w 6091008"/>
                <a:gd name="connsiteY125" fmla="*/ 496266 h 6858000"/>
                <a:gd name="connsiteX126" fmla="*/ 1182302 w 6091008"/>
                <a:gd name="connsiteY126" fmla="*/ 506917 h 6858000"/>
                <a:gd name="connsiteX127" fmla="*/ 1166009 w 6091008"/>
                <a:gd name="connsiteY127" fmla="*/ 518449 h 6858000"/>
                <a:gd name="connsiteX128" fmla="*/ 1133302 w 6091008"/>
                <a:gd name="connsiteY128" fmla="*/ 541479 h 6858000"/>
                <a:gd name="connsiteX129" fmla="*/ 1067923 w 6091008"/>
                <a:gd name="connsiteY129" fmla="*/ 587403 h 6858000"/>
                <a:gd name="connsiteX130" fmla="*/ 1051509 w 6091008"/>
                <a:gd name="connsiteY130" fmla="*/ 598902 h 6858000"/>
                <a:gd name="connsiteX131" fmla="*/ 1035673 w 6091008"/>
                <a:gd name="connsiteY131" fmla="*/ 611145 h 6858000"/>
                <a:gd name="connsiteX132" fmla="*/ 1003878 w 6091008"/>
                <a:gd name="connsiteY132" fmla="*/ 635598 h 6858000"/>
                <a:gd name="connsiteX133" fmla="*/ 877673 w 6091008"/>
                <a:gd name="connsiteY133" fmla="*/ 735582 h 6858000"/>
                <a:gd name="connsiteX134" fmla="*/ 417533 w 6091008"/>
                <a:gd name="connsiteY134" fmla="*/ 1198720 h 6858000"/>
                <a:gd name="connsiteX135" fmla="*/ 54935 w 6091008"/>
                <a:gd name="connsiteY135" fmla="*/ 1756293 h 6858000"/>
                <a:gd name="connsiteX136" fmla="*/ 17844 w 6091008"/>
                <a:gd name="connsiteY136" fmla="*/ 1831433 h 6858000"/>
                <a:gd name="connsiteX137" fmla="*/ 0 w 6091008"/>
                <a:gd name="connsiteY137" fmla="*/ 1869131 h 6858000"/>
                <a:gd name="connsiteX138" fmla="*/ 0 w 6091008"/>
                <a:gd name="connsiteY138" fmla="*/ 1198550 h 6858000"/>
                <a:gd name="connsiteX139" fmla="*/ 185957 w 6091008"/>
                <a:gd name="connsiteY139" fmla="*/ 961506 h 6858000"/>
                <a:gd name="connsiteX140" fmla="*/ 689746 w 6091008"/>
                <a:gd name="connsiteY140" fmla="*/ 447064 h 6858000"/>
                <a:gd name="connsiteX141" fmla="*/ 827126 w 6091008"/>
                <a:gd name="connsiteY141" fmla="*/ 333881 h 6858000"/>
                <a:gd name="connsiteX142" fmla="*/ 968997 w 6091008"/>
                <a:gd name="connsiteY142" fmla="*/ 228085 h 6858000"/>
                <a:gd name="connsiteX143" fmla="*/ 1004883 w 6091008"/>
                <a:gd name="connsiteY143" fmla="*/ 202373 h 6858000"/>
                <a:gd name="connsiteX144" fmla="*/ 1022826 w 6091008"/>
                <a:gd name="connsiteY144" fmla="*/ 189517 h 6858000"/>
                <a:gd name="connsiteX145" fmla="*/ 1041187 w 6091008"/>
                <a:gd name="connsiteY145" fmla="*/ 177509 h 6858000"/>
                <a:gd name="connsiteX146" fmla="*/ 1114760 w 6091008"/>
                <a:gd name="connsiteY146" fmla="*/ 129512 h 6858000"/>
                <a:gd name="connsiteX147" fmla="*/ 1188498 w 6091008"/>
                <a:gd name="connsiteY147" fmla="*/ 81854 h 6858000"/>
                <a:gd name="connsiteX148" fmla="*/ 1263461 w 6091008"/>
                <a:gd name="connsiteY148" fmla="*/ 3688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6091008" h="6858000">
                  <a:moveTo>
                    <a:pt x="0" y="5476844"/>
                  </a:moveTo>
                  <a:lnTo>
                    <a:pt x="15220" y="5501668"/>
                  </a:lnTo>
                  <a:cubicBezTo>
                    <a:pt x="69097" y="5585141"/>
                    <a:pt x="130925" y="5654403"/>
                    <a:pt x="198940" y="5717964"/>
                  </a:cubicBezTo>
                  <a:lnTo>
                    <a:pt x="251499" y="5763842"/>
                  </a:lnTo>
                  <a:lnTo>
                    <a:pt x="308460" y="5806337"/>
                  </a:lnTo>
                  <a:cubicBezTo>
                    <a:pt x="326685" y="5820934"/>
                    <a:pt x="348384" y="5833667"/>
                    <a:pt x="368305" y="5847248"/>
                  </a:cubicBezTo>
                  <a:cubicBezTo>
                    <a:pt x="388782" y="5860683"/>
                    <a:pt x="408424" y="5874336"/>
                    <a:pt x="430451" y="5887305"/>
                  </a:cubicBezTo>
                  <a:cubicBezTo>
                    <a:pt x="601703" y="5991186"/>
                    <a:pt x="792871" y="6091279"/>
                    <a:pt x="975811" y="6205653"/>
                  </a:cubicBezTo>
                  <a:cubicBezTo>
                    <a:pt x="1159565" y="6318920"/>
                    <a:pt x="1337666" y="6443625"/>
                    <a:pt x="1510250" y="6575390"/>
                  </a:cubicBezTo>
                  <a:cubicBezTo>
                    <a:pt x="1658997" y="6690317"/>
                    <a:pt x="1824862" y="6774210"/>
                    <a:pt x="2002437" y="6825029"/>
                  </a:cubicBezTo>
                  <a:cubicBezTo>
                    <a:pt x="2046812" y="6837803"/>
                    <a:pt x="2091936" y="6848385"/>
                    <a:pt x="2137670" y="6856874"/>
                  </a:cubicBezTo>
                  <a:lnTo>
                    <a:pt x="2145778" y="6858000"/>
                  </a:lnTo>
                  <a:lnTo>
                    <a:pt x="1098858" y="6858000"/>
                  </a:lnTo>
                  <a:lnTo>
                    <a:pt x="1004166" y="6786858"/>
                  </a:lnTo>
                  <a:cubicBezTo>
                    <a:pt x="920997" y="6725805"/>
                    <a:pt x="837118" y="6666016"/>
                    <a:pt x="751974" y="6608169"/>
                  </a:cubicBezTo>
                  <a:lnTo>
                    <a:pt x="623305" y="6522172"/>
                  </a:lnTo>
                  <a:lnTo>
                    <a:pt x="492346" y="6437477"/>
                  </a:lnTo>
                  <a:lnTo>
                    <a:pt x="358536" y="6352312"/>
                  </a:lnTo>
                  <a:lnTo>
                    <a:pt x="290710" y="6308820"/>
                  </a:lnTo>
                  <a:lnTo>
                    <a:pt x="221792" y="6263122"/>
                  </a:lnTo>
                  <a:cubicBezTo>
                    <a:pt x="198889" y="6248595"/>
                    <a:pt x="175526" y="6231442"/>
                    <a:pt x="152460" y="6215106"/>
                  </a:cubicBezTo>
                  <a:cubicBezTo>
                    <a:pt x="129301" y="6198154"/>
                    <a:pt x="105988" y="6183223"/>
                    <a:pt x="83055" y="6163978"/>
                  </a:cubicBezTo>
                  <a:lnTo>
                    <a:pt x="14161" y="6109014"/>
                  </a:lnTo>
                  <a:lnTo>
                    <a:pt x="0" y="6096195"/>
                  </a:lnTo>
                  <a:close/>
                  <a:moveTo>
                    <a:pt x="3707444" y="0"/>
                  </a:moveTo>
                  <a:lnTo>
                    <a:pt x="4265528" y="0"/>
                  </a:lnTo>
                  <a:lnTo>
                    <a:pt x="4291472" y="15596"/>
                  </a:lnTo>
                  <a:cubicBezTo>
                    <a:pt x="4339292" y="47637"/>
                    <a:pt x="4385917" y="82210"/>
                    <a:pt x="4431124" y="119052"/>
                  </a:cubicBezTo>
                  <a:cubicBezTo>
                    <a:pt x="4612085" y="266897"/>
                    <a:pt x="4766658" y="451392"/>
                    <a:pt x="4899570" y="643769"/>
                  </a:cubicBezTo>
                  <a:cubicBezTo>
                    <a:pt x="5032421" y="836866"/>
                    <a:pt x="5144168" y="1037706"/>
                    <a:pt x="5247925" y="1232134"/>
                  </a:cubicBezTo>
                  <a:cubicBezTo>
                    <a:pt x="5299886" y="1329516"/>
                    <a:pt x="5349860" y="1425631"/>
                    <a:pt x="5401234" y="1518442"/>
                  </a:cubicBezTo>
                  <a:lnTo>
                    <a:pt x="5480921" y="1662114"/>
                  </a:lnTo>
                  <a:cubicBezTo>
                    <a:pt x="5508162" y="1711659"/>
                    <a:pt x="5535098" y="1761858"/>
                    <a:pt x="5561804" y="1812436"/>
                  </a:cubicBezTo>
                  <a:cubicBezTo>
                    <a:pt x="5668394" y="2015131"/>
                    <a:pt x="5769309" y="2228374"/>
                    <a:pt x="5855037" y="2457716"/>
                  </a:cubicBezTo>
                  <a:cubicBezTo>
                    <a:pt x="5940757" y="2686612"/>
                    <a:pt x="6011031" y="2932566"/>
                    <a:pt x="6052254" y="3193699"/>
                  </a:cubicBezTo>
                  <a:cubicBezTo>
                    <a:pt x="6093625" y="3454283"/>
                    <a:pt x="6103924" y="3730828"/>
                    <a:pt x="6073151" y="4004612"/>
                  </a:cubicBezTo>
                  <a:lnTo>
                    <a:pt x="6067309" y="4055890"/>
                  </a:lnTo>
                  <a:cubicBezTo>
                    <a:pt x="6065066" y="4072953"/>
                    <a:pt x="6062462" y="4089919"/>
                    <a:pt x="6059979" y="4106917"/>
                  </a:cubicBezTo>
                  <a:lnTo>
                    <a:pt x="6052371" y="4158016"/>
                  </a:lnTo>
                  <a:cubicBezTo>
                    <a:pt x="6049766" y="4174982"/>
                    <a:pt x="6046401" y="4191890"/>
                    <a:pt x="6043434" y="4208759"/>
                  </a:cubicBezTo>
                  <a:cubicBezTo>
                    <a:pt x="6037102" y="4242536"/>
                    <a:pt x="6031011" y="4276380"/>
                    <a:pt x="6023229" y="4309769"/>
                  </a:cubicBezTo>
                  <a:cubicBezTo>
                    <a:pt x="6015690" y="4343223"/>
                    <a:pt x="6008874" y="4376870"/>
                    <a:pt x="5999922" y="4409799"/>
                  </a:cubicBezTo>
                  <a:lnTo>
                    <a:pt x="5987157" y="4459369"/>
                  </a:lnTo>
                  <a:cubicBezTo>
                    <a:pt x="5982945" y="4476053"/>
                    <a:pt x="5978687" y="4492427"/>
                    <a:pt x="5973731" y="4508027"/>
                  </a:cubicBezTo>
                  <a:lnTo>
                    <a:pt x="5944653" y="4602538"/>
                  </a:lnTo>
                  <a:lnTo>
                    <a:pt x="5915334" y="4696982"/>
                  </a:lnTo>
                  <a:cubicBezTo>
                    <a:pt x="5905346" y="4728457"/>
                    <a:pt x="5892944" y="4759283"/>
                    <a:pt x="5881786" y="4790295"/>
                  </a:cubicBezTo>
                  <a:cubicBezTo>
                    <a:pt x="5791737" y="5038923"/>
                    <a:pt x="5677271" y="5280123"/>
                    <a:pt x="5539609" y="5504511"/>
                  </a:cubicBezTo>
                  <a:lnTo>
                    <a:pt x="5432400" y="5669348"/>
                  </a:lnTo>
                  <a:cubicBezTo>
                    <a:pt x="5423763" y="5683225"/>
                    <a:pt x="5413823" y="5696165"/>
                    <a:pt x="5404330" y="5709372"/>
                  </a:cubicBezTo>
                  <a:lnTo>
                    <a:pt x="5375525" y="5748757"/>
                  </a:lnTo>
                  <a:lnTo>
                    <a:pt x="5317831" y="5827355"/>
                  </a:lnTo>
                  <a:cubicBezTo>
                    <a:pt x="5308217" y="5840529"/>
                    <a:pt x="5298639" y="5853567"/>
                    <a:pt x="5288208" y="5865932"/>
                  </a:cubicBezTo>
                  <a:cubicBezTo>
                    <a:pt x="5283153" y="5872232"/>
                    <a:pt x="5278509" y="5878936"/>
                    <a:pt x="5273251" y="5885035"/>
                  </a:cubicBezTo>
                  <a:cubicBezTo>
                    <a:pt x="5267908" y="5890963"/>
                    <a:pt x="5262120" y="5896624"/>
                    <a:pt x="5256656" y="5902520"/>
                  </a:cubicBezTo>
                  <a:lnTo>
                    <a:pt x="5189858" y="5971616"/>
                  </a:lnTo>
                  <a:cubicBezTo>
                    <a:pt x="5178681" y="5982899"/>
                    <a:pt x="5167959" y="5994892"/>
                    <a:pt x="5156287" y="6005600"/>
                  </a:cubicBezTo>
                  <a:lnTo>
                    <a:pt x="5121598" y="6037962"/>
                  </a:lnTo>
                  <a:lnTo>
                    <a:pt x="5051798" y="6101838"/>
                  </a:lnTo>
                  <a:cubicBezTo>
                    <a:pt x="4864110" y="6268956"/>
                    <a:pt x="4663874" y="6407541"/>
                    <a:pt x="4463594" y="6532280"/>
                  </a:cubicBezTo>
                  <a:cubicBezTo>
                    <a:pt x="4438472" y="6547774"/>
                    <a:pt x="4413434" y="6563439"/>
                    <a:pt x="4388637" y="6579169"/>
                  </a:cubicBezTo>
                  <a:lnTo>
                    <a:pt x="4312856" y="6623337"/>
                  </a:lnTo>
                  <a:lnTo>
                    <a:pt x="4237558" y="6667632"/>
                  </a:lnTo>
                  <a:cubicBezTo>
                    <a:pt x="4212548" y="6682715"/>
                    <a:pt x="4186842" y="6695553"/>
                    <a:pt x="4161774" y="6709883"/>
                  </a:cubicBezTo>
                  <a:cubicBezTo>
                    <a:pt x="4111167" y="6737392"/>
                    <a:pt x="4061123" y="6766670"/>
                    <a:pt x="4010448" y="6792981"/>
                  </a:cubicBezTo>
                  <a:cubicBezTo>
                    <a:pt x="3985322" y="6806562"/>
                    <a:pt x="3960037" y="6820248"/>
                    <a:pt x="3935163" y="6834338"/>
                  </a:cubicBezTo>
                  <a:lnTo>
                    <a:pt x="3892887" y="6858000"/>
                  </a:lnTo>
                  <a:lnTo>
                    <a:pt x="2743942" y="6858000"/>
                  </a:lnTo>
                  <a:lnTo>
                    <a:pt x="2852577" y="6838910"/>
                  </a:lnTo>
                  <a:cubicBezTo>
                    <a:pt x="2949686" y="6818527"/>
                    <a:pt x="3046805" y="6791706"/>
                    <a:pt x="3143255" y="6759775"/>
                  </a:cubicBezTo>
                  <a:cubicBezTo>
                    <a:pt x="3239807" y="6727945"/>
                    <a:pt x="3335416" y="6689975"/>
                    <a:pt x="3430899" y="6650056"/>
                  </a:cubicBezTo>
                  <a:cubicBezTo>
                    <a:pt x="3526299" y="6609969"/>
                    <a:pt x="3621242" y="6565786"/>
                    <a:pt x="3713289" y="6514054"/>
                  </a:cubicBezTo>
                  <a:cubicBezTo>
                    <a:pt x="3805137" y="6460650"/>
                    <a:pt x="3895762" y="6401178"/>
                    <a:pt x="3981228" y="6334878"/>
                  </a:cubicBezTo>
                  <a:cubicBezTo>
                    <a:pt x="4024934" y="6303166"/>
                    <a:pt x="4066572" y="6268544"/>
                    <a:pt x="4107885" y="6233689"/>
                  </a:cubicBezTo>
                  <a:cubicBezTo>
                    <a:pt x="4128602" y="6216277"/>
                    <a:pt x="4149365" y="6199173"/>
                    <a:pt x="4169795" y="6181389"/>
                  </a:cubicBezTo>
                  <a:cubicBezTo>
                    <a:pt x="4189729" y="6163032"/>
                    <a:pt x="4209542" y="6144643"/>
                    <a:pt x="4229189" y="6125914"/>
                  </a:cubicBezTo>
                  <a:cubicBezTo>
                    <a:pt x="4387326" y="5978255"/>
                    <a:pt x="4528049" y="5812977"/>
                    <a:pt x="4652064" y="5641457"/>
                  </a:cubicBezTo>
                  <a:lnTo>
                    <a:pt x="4697555" y="5576516"/>
                  </a:lnTo>
                  <a:lnTo>
                    <a:pt x="4720492" y="5544537"/>
                  </a:lnTo>
                  <a:cubicBezTo>
                    <a:pt x="4728246" y="5533956"/>
                    <a:pt x="4734819" y="5522469"/>
                    <a:pt x="4741922" y="5511420"/>
                  </a:cubicBezTo>
                  <a:lnTo>
                    <a:pt x="4784179" y="5445022"/>
                  </a:lnTo>
                  <a:cubicBezTo>
                    <a:pt x="4787730" y="5439497"/>
                    <a:pt x="4791161" y="5433940"/>
                    <a:pt x="4794796" y="5428584"/>
                  </a:cubicBezTo>
                  <a:cubicBezTo>
                    <a:pt x="4798637" y="5423432"/>
                    <a:pt x="4803091" y="5418884"/>
                    <a:pt x="4807173" y="5413795"/>
                  </a:cubicBezTo>
                  <a:cubicBezTo>
                    <a:pt x="4815384" y="5403926"/>
                    <a:pt x="4822656" y="5393214"/>
                    <a:pt x="4830010" y="5382674"/>
                  </a:cubicBezTo>
                  <a:lnTo>
                    <a:pt x="4874298" y="5319323"/>
                  </a:lnTo>
                  <a:lnTo>
                    <a:pt x="4896484" y="5287734"/>
                  </a:lnTo>
                  <a:cubicBezTo>
                    <a:pt x="4903839" y="5277191"/>
                    <a:pt x="4911520" y="5266885"/>
                    <a:pt x="4918019" y="5255673"/>
                  </a:cubicBezTo>
                  <a:lnTo>
                    <a:pt x="4999238" y="5124058"/>
                  </a:lnTo>
                  <a:cubicBezTo>
                    <a:pt x="5102559" y="4945225"/>
                    <a:pt x="5185787" y="4753943"/>
                    <a:pt x="5251271" y="4554965"/>
                  </a:cubicBezTo>
                  <a:cubicBezTo>
                    <a:pt x="5259371" y="4530051"/>
                    <a:pt x="5268846" y="4505799"/>
                    <a:pt x="5276136" y="4480521"/>
                  </a:cubicBezTo>
                  <a:lnTo>
                    <a:pt x="5297442" y="4404389"/>
                  </a:lnTo>
                  <a:lnTo>
                    <a:pt x="5318953" y="4328458"/>
                  </a:lnTo>
                  <a:cubicBezTo>
                    <a:pt x="5322895" y="4315679"/>
                    <a:pt x="5325929" y="4303390"/>
                    <a:pt x="5328684" y="4291175"/>
                  </a:cubicBezTo>
                  <a:lnTo>
                    <a:pt x="5337470" y="4254522"/>
                  </a:lnTo>
                  <a:cubicBezTo>
                    <a:pt x="5343899" y="4230045"/>
                    <a:pt x="5348129" y="4205565"/>
                    <a:pt x="5353277" y="4181038"/>
                  </a:cubicBezTo>
                  <a:cubicBezTo>
                    <a:pt x="5358786" y="4156608"/>
                    <a:pt x="5362533" y="4132000"/>
                    <a:pt x="5366762" y="4107520"/>
                  </a:cubicBezTo>
                  <a:cubicBezTo>
                    <a:pt x="5368877" y="4095280"/>
                    <a:pt x="5371390" y="4083000"/>
                    <a:pt x="5373105" y="4070802"/>
                  </a:cubicBezTo>
                  <a:lnTo>
                    <a:pt x="5378288" y="4034066"/>
                  </a:lnTo>
                  <a:lnTo>
                    <a:pt x="5383471" y="3997331"/>
                  </a:lnTo>
                  <a:lnTo>
                    <a:pt x="5387373" y="3960547"/>
                  </a:lnTo>
                  <a:cubicBezTo>
                    <a:pt x="5408513" y="3764258"/>
                    <a:pt x="5404752" y="3567184"/>
                    <a:pt x="5375699" y="3369810"/>
                  </a:cubicBezTo>
                  <a:cubicBezTo>
                    <a:pt x="5347044" y="3172396"/>
                    <a:pt x="5293473" y="2975222"/>
                    <a:pt x="5225695" y="2777923"/>
                  </a:cubicBezTo>
                  <a:cubicBezTo>
                    <a:pt x="5157675" y="2580560"/>
                    <a:pt x="5075729" y="2382997"/>
                    <a:pt x="4989893" y="2181595"/>
                  </a:cubicBezTo>
                  <a:lnTo>
                    <a:pt x="4856777" y="1872581"/>
                  </a:lnTo>
                  <a:cubicBezTo>
                    <a:pt x="4811108" y="1763784"/>
                    <a:pt x="4768691" y="1655416"/>
                    <a:pt x="4729367" y="1547581"/>
                  </a:cubicBezTo>
                  <a:cubicBezTo>
                    <a:pt x="4650320" y="1331954"/>
                    <a:pt x="4585048" y="1118545"/>
                    <a:pt x="4510575" y="917244"/>
                  </a:cubicBezTo>
                  <a:cubicBezTo>
                    <a:pt x="4473339" y="816594"/>
                    <a:pt x="4433491" y="718925"/>
                    <a:pt x="4387446" y="626512"/>
                  </a:cubicBezTo>
                  <a:cubicBezTo>
                    <a:pt x="4341559" y="533993"/>
                    <a:pt x="4289352" y="446701"/>
                    <a:pt x="4227716" y="368510"/>
                  </a:cubicBezTo>
                  <a:cubicBezTo>
                    <a:pt x="4166554" y="290006"/>
                    <a:pt x="4096194" y="220222"/>
                    <a:pt x="4017774" y="161674"/>
                  </a:cubicBezTo>
                  <a:cubicBezTo>
                    <a:pt x="3939391" y="102989"/>
                    <a:pt x="3853034" y="55709"/>
                    <a:pt x="3761542" y="19860"/>
                  </a:cubicBezTo>
                  <a:lnTo>
                    <a:pt x="3727185" y="6533"/>
                  </a:lnTo>
                  <a:close/>
                  <a:moveTo>
                    <a:pt x="1325680" y="0"/>
                  </a:moveTo>
                  <a:lnTo>
                    <a:pt x="2347354" y="0"/>
                  </a:lnTo>
                  <a:lnTo>
                    <a:pt x="2262734" y="20581"/>
                  </a:lnTo>
                  <a:cubicBezTo>
                    <a:pt x="2164073" y="49233"/>
                    <a:pt x="2066423" y="82020"/>
                    <a:pt x="1969830" y="118108"/>
                  </a:cubicBezTo>
                  <a:cubicBezTo>
                    <a:pt x="1945675" y="127092"/>
                    <a:pt x="1921391" y="135598"/>
                    <a:pt x="1897367" y="145059"/>
                  </a:cubicBezTo>
                  <a:cubicBezTo>
                    <a:pt x="1873522" y="155302"/>
                    <a:pt x="1849679" y="165546"/>
                    <a:pt x="1825860" y="175210"/>
                  </a:cubicBezTo>
                  <a:lnTo>
                    <a:pt x="1754258" y="204746"/>
                  </a:lnTo>
                  <a:lnTo>
                    <a:pt x="1683442" y="237143"/>
                  </a:lnTo>
                  <a:cubicBezTo>
                    <a:pt x="1659851" y="247896"/>
                    <a:pt x="1636127" y="258172"/>
                    <a:pt x="1612330" y="268724"/>
                  </a:cubicBezTo>
                  <a:lnTo>
                    <a:pt x="1542244" y="303229"/>
                  </a:lnTo>
                  <a:lnTo>
                    <a:pt x="1471990" y="337395"/>
                  </a:lnTo>
                  <a:cubicBezTo>
                    <a:pt x="1448660" y="349103"/>
                    <a:pt x="1425927" y="362441"/>
                    <a:pt x="1402813" y="374794"/>
                  </a:cubicBezTo>
                  <a:lnTo>
                    <a:pt x="1333886" y="412702"/>
                  </a:lnTo>
                  <a:cubicBezTo>
                    <a:pt x="1310940" y="425394"/>
                    <a:pt x="1288842" y="440228"/>
                    <a:pt x="1266278" y="453907"/>
                  </a:cubicBezTo>
                  <a:lnTo>
                    <a:pt x="1199136" y="496266"/>
                  </a:lnTo>
                  <a:lnTo>
                    <a:pt x="1182302" y="506917"/>
                  </a:lnTo>
                  <a:lnTo>
                    <a:pt x="1166009" y="518449"/>
                  </a:lnTo>
                  <a:lnTo>
                    <a:pt x="1133302" y="541479"/>
                  </a:lnTo>
                  <a:lnTo>
                    <a:pt x="1067923" y="587403"/>
                  </a:lnTo>
                  <a:lnTo>
                    <a:pt x="1051509" y="598902"/>
                  </a:lnTo>
                  <a:lnTo>
                    <a:pt x="1035673" y="611145"/>
                  </a:lnTo>
                  <a:lnTo>
                    <a:pt x="1003878" y="635598"/>
                  </a:lnTo>
                  <a:cubicBezTo>
                    <a:pt x="961473" y="668248"/>
                    <a:pt x="918407" y="699983"/>
                    <a:pt x="877673" y="735582"/>
                  </a:cubicBezTo>
                  <a:cubicBezTo>
                    <a:pt x="711850" y="872792"/>
                    <a:pt x="555901" y="1026776"/>
                    <a:pt x="417533" y="1198720"/>
                  </a:cubicBezTo>
                  <a:cubicBezTo>
                    <a:pt x="278999" y="1370325"/>
                    <a:pt x="156917" y="1557820"/>
                    <a:pt x="54935" y="1756293"/>
                  </a:cubicBezTo>
                  <a:lnTo>
                    <a:pt x="17844" y="1831433"/>
                  </a:lnTo>
                  <a:lnTo>
                    <a:pt x="0" y="1869131"/>
                  </a:lnTo>
                  <a:lnTo>
                    <a:pt x="0" y="1198550"/>
                  </a:lnTo>
                  <a:lnTo>
                    <a:pt x="185957" y="961506"/>
                  </a:lnTo>
                  <a:cubicBezTo>
                    <a:pt x="342426" y="776600"/>
                    <a:pt x="509755" y="602849"/>
                    <a:pt x="689746" y="447064"/>
                  </a:cubicBezTo>
                  <a:cubicBezTo>
                    <a:pt x="733932" y="406795"/>
                    <a:pt x="780859" y="370795"/>
                    <a:pt x="827126" y="333881"/>
                  </a:cubicBezTo>
                  <a:cubicBezTo>
                    <a:pt x="872886" y="295949"/>
                    <a:pt x="921195" y="262526"/>
                    <a:pt x="968997" y="228085"/>
                  </a:cubicBezTo>
                  <a:lnTo>
                    <a:pt x="1004883" y="202373"/>
                  </a:lnTo>
                  <a:lnTo>
                    <a:pt x="1022826" y="189517"/>
                  </a:lnTo>
                  <a:lnTo>
                    <a:pt x="1041187" y="177509"/>
                  </a:lnTo>
                  <a:lnTo>
                    <a:pt x="1114760" y="129512"/>
                  </a:lnTo>
                  <a:cubicBezTo>
                    <a:pt x="1139435" y="113750"/>
                    <a:pt x="1163439" y="96630"/>
                    <a:pt x="1188498" y="81854"/>
                  </a:cubicBezTo>
                  <a:lnTo>
                    <a:pt x="1263461" y="36880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01D44A9-1D51-461B-A228-06F6C500B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369"/>
              <a:ext cx="6055600" cy="6858000"/>
            </a:xfrm>
            <a:custGeom>
              <a:avLst/>
              <a:gdLst>
                <a:gd name="connsiteX0" fmla="*/ 0 w 6055600"/>
                <a:gd name="connsiteY0" fmla="*/ 5960220 h 6858000"/>
                <a:gd name="connsiteX1" fmla="*/ 36039 w 6055600"/>
                <a:gd name="connsiteY1" fmla="*/ 6002605 h 6858000"/>
                <a:gd name="connsiteX2" fmla="*/ 92950 w 6055600"/>
                <a:gd name="connsiteY2" fmla="*/ 6059050 h 6858000"/>
                <a:gd name="connsiteX3" fmla="*/ 153706 w 6055600"/>
                <a:gd name="connsiteY3" fmla="*/ 6111427 h 6858000"/>
                <a:gd name="connsiteX4" fmla="*/ 216806 w 6055600"/>
                <a:gd name="connsiteY4" fmla="*/ 6161603 h 6858000"/>
                <a:gd name="connsiteX5" fmla="*/ 281945 w 6055600"/>
                <a:gd name="connsiteY5" fmla="*/ 6209777 h 6858000"/>
                <a:gd name="connsiteX6" fmla="*/ 553337 w 6055600"/>
                <a:gd name="connsiteY6" fmla="*/ 6391500 h 6858000"/>
                <a:gd name="connsiteX7" fmla="*/ 690543 w 6055600"/>
                <a:gd name="connsiteY7" fmla="*/ 6481634 h 6858000"/>
                <a:gd name="connsiteX8" fmla="*/ 827127 w 6055600"/>
                <a:gd name="connsiteY8" fmla="*/ 6573159 h 6858000"/>
                <a:gd name="connsiteX9" fmla="*/ 1095915 w 6055600"/>
                <a:gd name="connsiteY9" fmla="*/ 6762202 h 6858000"/>
                <a:gd name="connsiteX10" fmla="*/ 1224853 w 6055600"/>
                <a:gd name="connsiteY10" fmla="*/ 6858000 h 6858000"/>
                <a:gd name="connsiteX11" fmla="*/ 1154072 w 6055600"/>
                <a:gd name="connsiteY11" fmla="*/ 6858000 h 6858000"/>
                <a:gd name="connsiteX12" fmla="*/ 1073489 w 6055600"/>
                <a:gd name="connsiteY12" fmla="*/ 6799140 h 6858000"/>
                <a:gd name="connsiteX13" fmla="*/ 800175 w 6055600"/>
                <a:gd name="connsiteY13" fmla="*/ 6620441 h 6858000"/>
                <a:gd name="connsiteX14" fmla="*/ 231518 w 6055600"/>
                <a:gd name="connsiteY14" fmla="*/ 6299323 h 6858000"/>
                <a:gd name="connsiteX15" fmla="*/ 160401 w 6055600"/>
                <a:gd name="connsiteY15" fmla="*/ 6256627 h 6858000"/>
                <a:gd name="connsiteX16" fmla="*/ 89697 w 6055600"/>
                <a:gd name="connsiteY16" fmla="*/ 6211916 h 6858000"/>
                <a:gd name="connsiteX17" fmla="*/ 20148 w 6055600"/>
                <a:gd name="connsiteY17" fmla="*/ 6163835 h 6858000"/>
                <a:gd name="connsiteX18" fmla="*/ 0 w 6055600"/>
                <a:gd name="connsiteY18" fmla="*/ 6147796 h 6858000"/>
                <a:gd name="connsiteX19" fmla="*/ 3748345 w 6055600"/>
                <a:gd name="connsiteY19" fmla="*/ 0 h 6858000"/>
                <a:gd name="connsiteX20" fmla="*/ 4277792 w 6055600"/>
                <a:gd name="connsiteY20" fmla="*/ 0 h 6858000"/>
                <a:gd name="connsiteX21" fmla="*/ 4339531 w 6055600"/>
                <a:gd name="connsiteY21" fmla="*/ 40262 h 6858000"/>
                <a:gd name="connsiteX22" fmla="*/ 4476306 w 6055600"/>
                <a:gd name="connsiteY22" fmla="*/ 153922 h 6858000"/>
                <a:gd name="connsiteX23" fmla="*/ 4713639 w 6055600"/>
                <a:gd name="connsiteY23" fmla="*/ 422076 h 6858000"/>
                <a:gd name="connsiteX24" fmla="*/ 4906991 w 6055600"/>
                <a:gd name="connsiteY24" fmla="*/ 723463 h 6858000"/>
                <a:gd name="connsiteX25" fmla="*/ 5070511 w 6055600"/>
                <a:gd name="connsiteY25" fmla="*/ 1037524 h 6858000"/>
                <a:gd name="connsiteX26" fmla="*/ 5219493 w 6055600"/>
                <a:gd name="connsiteY26" fmla="*/ 1352079 h 6858000"/>
                <a:gd name="connsiteX27" fmla="*/ 5367779 w 6055600"/>
                <a:gd name="connsiteY27" fmla="*/ 1658945 h 6858000"/>
                <a:gd name="connsiteX28" fmla="*/ 5446095 w 6055600"/>
                <a:gd name="connsiteY28" fmla="*/ 1811301 h 6858000"/>
                <a:gd name="connsiteX29" fmla="*/ 5525115 w 6055600"/>
                <a:gd name="connsiteY29" fmla="*/ 1967103 h 6858000"/>
                <a:gd name="connsiteX30" fmla="*/ 5816642 w 6055600"/>
                <a:gd name="connsiteY30" fmla="*/ 2618837 h 6858000"/>
                <a:gd name="connsiteX31" fmla="*/ 6015787 w 6055600"/>
                <a:gd name="connsiteY31" fmla="*/ 3339957 h 6858000"/>
                <a:gd name="connsiteX32" fmla="*/ 6054206 w 6055600"/>
                <a:gd name="connsiteY32" fmla="*/ 3727239 h 6858000"/>
                <a:gd name="connsiteX33" fmla="*/ 6039811 w 6055600"/>
                <a:gd name="connsiteY33" fmla="*/ 4122735 h 6858000"/>
                <a:gd name="connsiteX34" fmla="*/ 5971601 w 6055600"/>
                <a:gd name="connsiteY34" fmla="*/ 4514288 h 6858000"/>
                <a:gd name="connsiteX35" fmla="*/ 5946751 w 6055600"/>
                <a:gd name="connsiteY35" fmla="*/ 4609838 h 6858000"/>
                <a:gd name="connsiteX36" fmla="*/ 5919986 w 6055600"/>
                <a:gd name="connsiteY36" fmla="*/ 4703178 h 6858000"/>
                <a:gd name="connsiteX37" fmla="*/ 5890731 w 6055600"/>
                <a:gd name="connsiteY37" fmla="*/ 4795992 h 6858000"/>
                <a:gd name="connsiteX38" fmla="*/ 5859058 w 6055600"/>
                <a:gd name="connsiteY38" fmla="*/ 4888015 h 6858000"/>
                <a:gd name="connsiteX39" fmla="*/ 5525053 w 6055600"/>
                <a:gd name="connsiteY39" fmla="*/ 5588449 h 6858000"/>
                <a:gd name="connsiteX40" fmla="*/ 5058962 w 6055600"/>
                <a:gd name="connsiteY40" fmla="*/ 6189929 h 6858000"/>
                <a:gd name="connsiteX41" fmla="*/ 4787706 w 6055600"/>
                <a:gd name="connsiteY41" fmla="*/ 6442985 h 6858000"/>
                <a:gd name="connsiteX42" fmla="*/ 4498686 w 6055600"/>
                <a:gd name="connsiteY42" fmla="*/ 6663678 h 6858000"/>
                <a:gd name="connsiteX43" fmla="*/ 4197167 w 6055600"/>
                <a:gd name="connsiteY43" fmla="*/ 6854053 h 6858000"/>
                <a:gd name="connsiteX44" fmla="*/ 4189720 w 6055600"/>
                <a:gd name="connsiteY44" fmla="*/ 6858000 h 6858000"/>
                <a:gd name="connsiteX45" fmla="*/ 3651929 w 6055600"/>
                <a:gd name="connsiteY45" fmla="*/ 6858000 h 6858000"/>
                <a:gd name="connsiteX46" fmla="*/ 3789040 w 6055600"/>
                <a:gd name="connsiteY46" fmla="*/ 6778034 h 6858000"/>
                <a:gd name="connsiteX47" fmla="*/ 4335568 w 6055600"/>
                <a:gd name="connsiteY47" fmla="*/ 6382709 h 6858000"/>
                <a:gd name="connsiteX48" fmla="*/ 4586923 w 6055600"/>
                <a:gd name="connsiteY48" fmla="*/ 6158577 h 6858000"/>
                <a:gd name="connsiteX49" fmla="*/ 4819585 w 6055600"/>
                <a:gd name="connsiteY49" fmla="*/ 5915847 h 6858000"/>
                <a:gd name="connsiteX50" fmla="*/ 5214727 w 6055600"/>
                <a:gd name="connsiteY50" fmla="*/ 5371094 h 6858000"/>
                <a:gd name="connsiteX51" fmla="*/ 5495409 w 6055600"/>
                <a:gd name="connsiteY51" fmla="*/ 4752778 h 6858000"/>
                <a:gd name="connsiteX52" fmla="*/ 5522322 w 6055600"/>
                <a:gd name="connsiteY52" fmla="*/ 4671511 h 6858000"/>
                <a:gd name="connsiteX53" fmla="*/ 5547631 w 6055600"/>
                <a:gd name="connsiteY53" fmla="*/ 4589675 h 6858000"/>
                <a:gd name="connsiteX54" fmla="*/ 5570792 w 6055600"/>
                <a:gd name="connsiteY54" fmla="*/ 4506978 h 6858000"/>
                <a:gd name="connsiteX55" fmla="*/ 5591541 w 6055600"/>
                <a:gd name="connsiteY55" fmla="*/ 4425334 h 6858000"/>
                <a:gd name="connsiteX56" fmla="*/ 5649500 w 6055600"/>
                <a:gd name="connsiteY56" fmla="*/ 4097286 h 6858000"/>
                <a:gd name="connsiteX57" fmla="*/ 5637615 w 6055600"/>
                <a:gd name="connsiteY57" fmla="*/ 3437524 h 6858000"/>
                <a:gd name="connsiteX58" fmla="*/ 5475454 w 6055600"/>
                <a:gd name="connsiteY58" fmla="*/ 2791575 h 6858000"/>
                <a:gd name="connsiteX59" fmla="*/ 5217600 w 6055600"/>
                <a:gd name="connsiteY59" fmla="*/ 2164719 h 6858000"/>
                <a:gd name="connsiteX60" fmla="*/ 5144941 w 6055600"/>
                <a:gd name="connsiteY60" fmla="*/ 2009490 h 6858000"/>
                <a:gd name="connsiteX61" fmla="*/ 5070052 w 6055600"/>
                <a:gd name="connsiteY61" fmla="*/ 1851823 h 6858000"/>
                <a:gd name="connsiteX62" fmla="*/ 4926984 w 6055600"/>
                <a:gd name="connsiteY62" fmla="*/ 1529226 h 6858000"/>
                <a:gd name="connsiteX63" fmla="*/ 4790925 w 6055600"/>
                <a:gd name="connsiteY63" fmla="*/ 1209923 h 6858000"/>
                <a:gd name="connsiteX64" fmla="*/ 4650559 w 6055600"/>
                <a:gd name="connsiteY64" fmla="*/ 902490 h 6858000"/>
                <a:gd name="connsiteX65" fmla="*/ 4491930 w 6055600"/>
                <a:gd name="connsiteY65" fmla="*/ 616919 h 6858000"/>
                <a:gd name="connsiteX66" fmla="*/ 4302323 w 6055600"/>
                <a:gd name="connsiteY66" fmla="*/ 366083 h 6858000"/>
                <a:gd name="connsiteX67" fmla="*/ 4072203 w 6055600"/>
                <a:gd name="connsiteY67" fmla="*/ 164982 h 6858000"/>
                <a:gd name="connsiteX68" fmla="*/ 3803964 w 6055600"/>
                <a:gd name="connsiteY68" fmla="*/ 21052 h 6858000"/>
                <a:gd name="connsiteX69" fmla="*/ 3768314 w 6055600"/>
                <a:gd name="connsiteY69" fmla="*/ 6826 h 6858000"/>
                <a:gd name="connsiteX70" fmla="*/ 1589779 w 6055600"/>
                <a:gd name="connsiteY70" fmla="*/ 0 h 6858000"/>
                <a:gd name="connsiteX71" fmla="*/ 1918056 w 6055600"/>
                <a:gd name="connsiteY71" fmla="*/ 0 h 6858000"/>
                <a:gd name="connsiteX72" fmla="*/ 1764243 w 6055600"/>
                <a:gd name="connsiteY72" fmla="*/ 55145 h 6858000"/>
                <a:gd name="connsiteX73" fmla="*/ 1313330 w 6055600"/>
                <a:gd name="connsiteY73" fmla="*/ 274424 h 6858000"/>
                <a:gd name="connsiteX74" fmla="*/ 295673 w 6055600"/>
                <a:gd name="connsiteY74" fmla="*/ 1187630 h 6858000"/>
                <a:gd name="connsiteX75" fmla="*/ 96207 w 6055600"/>
                <a:gd name="connsiteY75" fmla="*/ 1474327 h 6858000"/>
                <a:gd name="connsiteX76" fmla="*/ 0 w 6055600"/>
                <a:gd name="connsiteY76" fmla="*/ 1641460 h 6858000"/>
                <a:gd name="connsiteX77" fmla="*/ 0 w 6055600"/>
                <a:gd name="connsiteY77" fmla="*/ 1224218 h 6858000"/>
                <a:gd name="connsiteX78" fmla="*/ 150937 w 6055600"/>
                <a:gd name="connsiteY78" fmla="*/ 1040975 h 6858000"/>
                <a:gd name="connsiteX79" fmla="*/ 1264907 w 6055600"/>
                <a:gd name="connsiteY79" fmla="*/ 158248 h 6858000"/>
                <a:gd name="connsiteX80" fmla="*/ 1575167 w 6055600"/>
                <a:gd name="connsiteY80" fmla="*/ 567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055600" h="6858000">
                  <a:moveTo>
                    <a:pt x="0" y="5960220"/>
                  </a:moveTo>
                  <a:lnTo>
                    <a:pt x="36039" y="6002605"/>
                  </a:lnTo>
                  <a:cubicBezTo>
                    <a:pt x="54896" y="6021530"/>
                    <a:pt x="73635" y="6040425"/>
                    <a:pt x="92950" y="6059050"/>
                  </a:cubicBezTo>
                  <a:lnTo>
                    <a:pt x="153706" y="6111427"/>
                  </a:lnTo>
                  <a:cubicBezTo>
                    <a:pt x="173546" y="6129485"/>
                    <a:pt x="195722" y="6144912"/>
                    <a:pt x="216806" y="6161603"/>
                  </a:cubicBezTo>
                  <a:cubicBezTo>
                    <a:pt x="238229" y="6177961"/>
                    <a:pt x="259466" y="6194551"/>
                    <a:pt x="281945" y="6209777"/>
                  </a:cubicBezTo>
                  <a:cubicBezTo>
                    <a:pt x="369940" y="6272709"/>
                    <a:pt x="461791" y="6332004"/>
                    <a:pt x="553337" y="6391500"/>
                  </a:cubicBezTo>
                  <a:lnTo>
                    <a:pt x="690543" y="6481634"/>
                  </a:lnTo>
                  <a:lnTo>
                    <a:pt x="827127" y="6573159"/>
                  </a:lnTo>
                  <a:cubicBezTo>
                    <a:pt x="917674" y="6634511"/>
                    <a:pt x="1007156" y="6697737"/>
                    <a:pt x="1095915" y="6762202"/>
                  </a:cubicBezTo>
                  <a:lnTo>
                    <a:pt x="1224853" y="6858000"/>
                  </a:lnTo>
                  <a:lnTo>
                    <a:pt x="1154072" y="6858000"/>
                  </a:lnTo>
                  <a:lnTo>
                    <a:pt x="1073489" y="6799140"/>
                  </a:lnTo>
                  <a:cubicBezTo>
                    <a:pt x="983882" y="6736908"/>
                    <a:pt x="892851" y="6677125"/>
                    <a:pt x="800175" y="6620441"/>
                  </a:cubicBezTo>
                  <a:cubicBezTo>
                    <a:pt x="615108" y="6506015"/>
                    <a:pt x="422939" y="6407807"/>
                    <a:pt x="231518" y="6299323"/>
                  </a:cubicBezTo>
                  <a:cubicBezTo>
                    <a:pt x="207467" y="6286226"/>
                    <a:pt x="184098" y="6271045"/>
                    <a:pt x="160401" y="6256627"/>
                  </a:cubicBezTo>
                  <a:cubicBezTo>
                    <a:pt x="136809" y="6241811"/>
                    <a:pt x="112558" y="6228518"/>
                    <a:pt x="89697" y="6211916"/>
                  </a:cubicBezTo>
                  <a:lnTo>
                    <a:pt x="20148" y="6163835"/>
                  </a:lnTo>
                  <a:lnTo>
                    <a:pt x="0" y="6147796"/>
                  </a:lnTo>
                  <a:close/>
                  <a:moveTo>
                    <a:pt x="3748345" y="0"/>
                  </a:moveTo>
                  <a:lnTo>
                    <a:pt x="4277792" y="0"/>
                  </a:lnTo>
                  <a:lnTo>
                    <a:pt x="4339531" y="40262"/>
                  </a:lnTo>
                  <a:cubicBezTo>
                    <a:pt x="4386991" y="75346"/>
                    <a:pt x="4432680" y="113353"/>
                    <a:pt x="4476306" y="153922"/>
                  </a:cubicBezTo>
                  <a:cubicBezTo>
                    <a:pt x="4563779" y="234693"/>
                    <a:pt x="4642423" y="325982"/>
                    <a:pt x="4713639" y="422076"/>
                  </a:cubicBezTo>
                  <a:cubicBezTo>
                    <a:pt x="4784481" y="518635"/>
                    <a:pt x="4848552" y="619893"/>
                    <a:pt x="4906991" y="723463"/>
                  </a:cubicBezTo>
                  <a:cubicBezTo>
                    <a:pt x="4965582" y="826932"/>
                    <a:pt x="5019421" y="932243"/>
                    <a:pt x="5070511" y="1037524"/>
                  </a:cubicBezTo>
                  <a:cubicBezTo>
                    <a:pt x="5121871" y="1142738"/>
                    <a:pt x="5170833" y="1248016"/>
                    <a:pt x="5219493" y="1352079"/>
                  </a:cubicBezTo>
                  <a:cubicBezTo>
                    <a:pt x="5268459" y="1455943"/>
                    <a:pt x="5317204" y="1558756"/>
                    <a:pt x="5367779" y="1658945"/>
                  </a:cubicBezTo>
                  <a:lnTo>
                    <a:pt x="5446095" y="1811301"/>
                  </a:lnTo>
                  <a:cubicBezTo>
                    <a:pt x="5472584" y="1862992"/>
                    <a:pt x="5498885" y="1914915"/>
                    <a:pt x="5525115" y="1967103"/>
                  </a:cubicBezTo>
                  <a:cubicBezTo>
                    <a:pt x="5629428" y="2176256"/>
                    <a:pt x="5730254" y="2391411"/>
                    <a:pt x="5816642" y="2618837"/>
                  </a:cubicBezTo>
                  <a:cubicBezTo>
                    <a:pt x="5902562" y="2846137"/>
                    <a:pt x="5974641" y="3086291"/>
                    <a:pt x="6015787" y="3339957"/>
                  </a:cubicBezTo>
                  <a:cubicBezTo>
                    <a:pt x="6036373" y="3466512"/>
                    <a:pt x="6050262" y="3596084"/>
                    <a:pt x="6054206" y="3727239"/>
                  </a:cubicBezTo>
                  <a:cubicBezTo>
                    <a:pt x="6058266" y="3858425"/>
                    <a:pt x="6053460" y="3990915"/>
                    <a:pt x="6039811" y="4122735"/>
                  </a:cubicBezTo>
                  <a:cubicBezTo>
                    <a:pt x="6026397" y="4254618"/>
                    <a:pt x="6002552" y="4385688"/>
                    <a:pt x="5971601" y="4514288"/>
                  </a:cubicBezTo>
                  <a:cubicBezTo>
                    <a:pt x="5963342" y="4546050"/>
                    <a:pt x="5955885" y="4579019"/>
                    <a:pt x="5946751" y="4609838"/>
                  </a:cubicBezTo>
                  <a:lnTo>
                    <a:pt x="5919986" y="4703178"/>
                  </a:lnTo>
                  <a:lnTo>
                    <a:pt x="5890731" y="4795992"/>
                  </a:lnTo>
                  <a:cubicBezTo>
                    <a:pt x="5880825" y="4826888"/>
                    <a:pt x="5869667" y="4857307"/>
                    <a:pt x="5859058" y="4888015"/>
                  </a:cubicBezTo>
                  <a:cubicBezTo>
                    <a:pt x="5772112" y="5132558"/>
                    <a:pt x="5660551" y="5369373"/>
                    <a:pt x="5525053" y="5588449"/>
                  </a:cubicBezTo>
                  <a:cubicBezTo>
                    <a:pt x="5389674" y="5807557"/>
                    <a:pt x="5232835" y="6010440"/>
                    <a:pt x="5058962" y="6189929"/>
                  </a:cubicBezTo>
                  <a:cubicBezTo>
                    <a:pt x="4972125" y="6279771"/>
                    <a:pt x="4880998" y="6363650"/>
                    <a:pt x="4787706" y="6442985"/>
                  </a:cubicBezTo>
                  <a:cubicBezTo>
                    <a:pt x="4693655" y="6521410"/>
                    <a:pt x="4597439" y="6595290"/>
                    <a:pt x="4498686" y="6663678"/>
                  </a:cubicBezTo>
                  <a:cubicBezTo>
                    <a:pt x="4399893" y="6731984"/>
                    <a:pt x="4299240" y="6795191"/>
                    <a:pt x="4197167" y="6854053"/>
                  </a:cubicBezTo>
                  <a:lnTo>
                    <a:pt x="4189720" y="6858000"/>
                  </a:lnTo>
                  <a:lnTo>
                    <a:pt x="3651929" y="6858000"/>
                  </a:lnTo>
                  <a:lnTo>
                    <a:pt x="3789040" y="6778034"/>
                  </a:lnTo>
                  <a:cubicBezTo>
                    <a:pt x="3978462" y="6656931"/>
                    <a:pt x="4162446" y="6525734"/>
                    <a:pt x="4335568" y="6382709"/>
                  </a:cubicBezTo>
                  <a:cubicBezTo>
                    <a:pt x="4422084" y="6310901"/>
                    <a:pt x="4506335" y="6236787"/>
                    <a:pt x="4586923" y="6158577"/>
                  </a:cubicBezTo>
                  <a:cubicBezTo>
                    <a:pt x="4668153" y="6081248"/>
                    <a:pt x="4745649" y="6000086"/>
                    <a:pt x="4819585" y="5915847"/>
                  </a:cubicBezTo>
                  <a:cubicBezTo>
                    <a:pt x="4967573" y="5747401"/>
                    <a:pt x="5101426" y="5566247"/>
                    <a:pt x="5214727" y="5371094"/>
                  </a:cubicBezTo>
                  <a:cubicBezTo>
                    <a:pt x="5327795" y="5175879"/>
                    <a:pt x="5421090" y="4968427"/>
                    <a:pt x="5495409" y="4752778"/>
                  </a:cubicBezTo>
                  <a:cubicBezTo>
                    <a:pt x="5504291" y="4725712"/>
                    <a:pt x="5513872" y="4698834"/>
                    <a:pt x="5522322" y="4671511"/>
                  </a:cubicBezTo>
                  <a:lnTo>
                    <a:pt x="5547631" y="4589675"/>
                  </a:lnTo>
                  <a:lnTo>
                    <a:pt x="5570792" y="4506978"/>
                  </a:lnTo>
                  <a:cubicBezTo>
                    <a:pt x="5578845" y="4479265"/>
                    <a:pt x="5584485" y="4452605"/>
                    <a:pt x="5591541" y="4425334"/>
                  </a:cubicBezTo>
                  <a:cubicBezTo>
                    <a:pt x="5618002" y="4316765"/>
                    <a:pt x="5636850" y="4207148"/>
                    <a:pt x="5649500" y="4097286"/>
                  </a:cubicBezTo>
                  <a:cubicBezTo>
                    <a:pt x="5674602" y="3877368"/>
                    <a:pt x="5668749" y="3656091"/>
                    <a:pt x="5637615" y="3437524"/>
                  </a:cubicBezTo>
                  <a:cubicBezTo>
                    <a:pt x="5605861" y="3218934"/>
                    <a:pt x="5549060" y="3003118"/>
                    <a:pt x="5475454" y="2791575"/>
                  </a:cubicBezTo>
                  <a:cubicBezTo>
                    <a:pt x="5402070" y="2579668"/>
                    <a:pt x="5313111" y="2371656"/>
                    <a:pt x="5217600" y="2164719"/>
                  </a:cubicBezTo>
                  <a:cubicBezTo>
                    <a:pt x="5193627" y="2112994"/>
                    <a:pt x="5169419" y="2061207"/>
                    <a:pt x="5144941" y="2009490"/>
                  </a:cubicBezTo>
                  <a:lnTo>
                    <a:pt x="5070052" y="1851823"/>
                  </a:lnTo>
                  <a:cubicBezTo>
                    <a:pt x="5020031" y="1744421"/>
                    <a:pt x="4972748" y="1636620"/>
                    <a:pt x="4926984" y="1529226"/>
                  </a:cubicBezTo>
                  <a:lnTo>
                    <a:pt x="4790925" y="1209923"/>
                  </a:lnTo>
                  <a:cubicBezTo>
                    <a:pt x="4745458" y="1105158"/>
                    <a:pt x="4699567" y="1001976"/>
                    <a:pt x="4650559" y="902490"/>
                  </a:cubicBezTo>
                  <a:cubicBezTo>
                    <a:pt x="4601243" y="803205"/>
                    <a:pt x="4549606" y="706978"/>
                    <a:pt x="4491930" y="616919"/>
                  </a:cubicBezTo>
                  <a:cubicBezTo>
                    <a:pt x="4434712" y="526559"/>
                    <a:pt x="4372370" y="441762"/>
                    <a:pt x="4302323" y="366083"/>
                  </a:cubicBezTo>
                  <a:cubicBezTo>
                    <a:pt x="4232428" y="290304"/>
                    <a:pt x="4155542" y="222846"/>
                    <a:pt x="4072203" y="164982"/>
                  </a:cubicBezTo>
                  <a:cubicBezTo>
                    <a:pt x="3988864" y="107118"/>
                    <a:pt x="3898693" y="59316"/>
                    <a:pt x="3803964" y="21052"/>
                  </a:cubicBezTo>
                  <a:lnTo>
                    <a:pt x="3768314" y="6826"/>
                  </a:lnTo>
                  <a:close/>
                  <a:moveTo>
                    <a:pt x="1589779" y="0"/>
                  </a:moveTo>
                  <a:lnTo>
                    <a:pt x="1918056" y="0"/>
                  </a:lnTo>
                  <a:lnTo>
                    <a:pt x="1764243" y="55145"/>
                  </a:lnTo>
                  <a:cubicBezTo>
                    <a:pt x="1609764" y="115414"/>
                    <a:pt x="1458840" y="188978"/>
                    <a:pt x="1313330" y="274424"/>
                  </a:cubicBezTo>
                  <a:cubicBezTo>
                    <a:pt x="924625" y="501532"/>
                    <a:pt x="576885" y="817476"/>
                    <a:pt x="295673" y="1187630"/>
                  </a:cubicBezTo>
                  <a:cubicBezTo>
                    <a:pt x="225216" y="1280162"/>
                    <a:pt x="158640" y="1375858"/>
                    <a:pt x="96207" y="1474327"/>
                  </a:cubicBezTo>
                  <a:lnTo>
                    <a:pt x="0" y="1641460"/>
                  </a:lnTo>
                  <a:lnTo>
                    <a:pt x="0" y="1224218"/>
                  </a:lnTo>
                  <a:lnTo>
                    <a:pt x="150937" y="1040975"/>
                  </a:lnTo>
                  <a:cubicBezTo>
                    <a:pt x="478530" y="677729"/>
                    <a:pt x="858178" y="381092"/>
                    <a:pt x="1264907" y="158248"/>
                  </a:cubicBezTo>
                  <a:cubicBezTo>
                    <a:pt x="1366631" y="102619"/>
                    <a:pt x="1470177" y="51760"/>
                    <a:pt x="1575167" y="567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3ACB9A9F-B597-4BEF-A391-939DCD3CF0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7" y="3125122"/>
            <a:ext cx="3785616" cy="93694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BCAB2A3-C3F7-4ABE-87F8-8C37E81797B1}"/>
              </a:ext>
            </a:extLst>
          </p:cNvPr>
          <p:cNvSpPr txBox="1"/>
          <p:nvPr/>
        </p:nvSpPr>
        <p:spPr>
          <a:xfrm>
            <a:off x="6306748" y="2385324"/>
            <a:ext cx="4980377" cy="335347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908050" marR="0" lvl="1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E7E6E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Beyond sustainability - it’s about regeneration, within planetary limits and social thresholds.</a:t>
            </a:r>
          </a:p>
          <a:p>
            <a:pPr marL="908050" marR="0" lvl="1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E7E6E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08050" marR="0" lvl="1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E7E6E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value chain to a transparent value network with shared responsibility.</a:t>
            </a:r>
          </a:p>
          <a:p>
            <a:pPr marL="908050" marR="0" lvl="1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E7E6E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08050" marR="0" lvl="1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E7E6E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Holistic User Experience (Consumption, Sensory, Regeneration) by interconnection.</a:t>
            </a:r>
          </a:p>
          <a:p>
            <a:pPr marL="908050" marR="0" lvl="1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E7E6E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08050" marR="0" lvl="1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E7E6E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Mainstream all streams, upcycle molecules and regenerate the system.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35B9281-CD3B-47D5-BD1F-B114077EE567}"/>
              </a:ext>
            </a:extLst>
          </p:cNvPr>
          <p:cNvGrpSpPr/>
          <p:nvPr/>
        </p:nvGrpSpPr>
        <p:grpSpPr>
          <a:xfrm>
            <a:off x="9872687" y="70992"/>
            <a:ext cx="2196183" cy="1019021"/>
            <a:chOff x="9313872" y="70992"/>
            <a:chExt cx="2615716" cy="1213683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00CD5B3B-2A69-4FB3-BC23-1A3C89646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43753" y="70992"/>
              <a:ext cx="1385835" cy="1213682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1B41A40-6146-4871-98EB-B8C118EB9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13872" y="70993"/>
              <a:ext cx="1207644" cy="1213682"/>
            </a:xfrm>
            <a:prstGeom prst="rect">
              <a:avLst/>
            </a:prstGeom>
          </p:spPr>
        </p:pic>
      </p:grpSp>
      <p:sp>
        <p:nvSpPr>
          <p:cNvPr id="9" name="Rectangle 5">
            <a:extLst>
              <a:ext uri="{FF2B5EF4-FFF2-40B4-BE49-F238E27FC236}">
                <a16:creationId xmlns:a16="http://schemas.microsoft.com/office/drawing/2014/main" id="{077F12D2-26B5-42D7-BCB7-EC52AC2D9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9506" y="5423485"/>
            <a:ext cx="118231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Mobil. +41 79 472 9749</a:t>
            </a:r>
            <a:endParaRPr kumimoji="0" lang="de-CH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148" name="Picture 2" descr="logo in">
            <a:extLst>
              <a:ext uri="{FF2B5EF4-FFF2-40B4-BE49-F238E27FC236}">
                <a16:creationId xmlns:a16="http://schemas.microsoft.com/office/drawing/2014/main" id="{76824479-D38D-4961-860C-B45F0AE95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362" y="5573786"/>
            <a:ext cx="94899" cy="14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B0EF821C-CE7A-4C35-90C8-C4A1E1CC3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9811" y="5541938"/>
            <a:ext cx="118231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tilohuehnprocessdesign</a:t>
            </a:r>
            <a:r>
              <a:rPr kumimoji="0" lang="de-CH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de-CH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151" name="EFA4696A-A911-47D5-B92F-4D39D8AA12E9" descr="IMG_0551.JPG">
            <a:extLst>
              <a:ext uri="{FF2B5EF4-FFF2-40B4-BE49-F238E27FC236}">
                <a16:creationId xmlns:a16="http://schemas.microsoft.com/office/drawing/2014/main" id="{5F94FC36-420A-4096-9A0F-4B44E05F14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8" b="2588"/>
          <a:stretch/>
        </p:blipFill>
        <p:spPr bwMode="auto">
          <a:xfrm>
            <a:off x="1316761" y="4024825"/>
            <a:ext cx="1892375" cy="135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4" descr="Ein Bild, das Person, Mann enthält.&#10;&#10;Automatisch generierte Beschreibung">
            <a:extLst>
              <a:ext uri="{FF2B5EF4-FFF2-40B4-BE49-F238E27FC236}">
                <a16:creationId xmlns:a16="http://schemas.microsoft.com/office/drawing/2014/main" id="{4EADD79C-09F2-4CFF-9251-39601ABB0E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985" y="4024825"/>
            <a:ext cx="1311937" cy="17325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8964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6D202B8-C2E9-4B98-88FB-068EC4CE300A}"/>
              </a:ext>
            </a:extLst>
          </p:cNvPr>
          <p:cNvSpPr/>
          <p:nvPr/>
        </p:nvSpPr>
        <p:spPr>
          <a:xfrm>
            <a:off x="0" y="0"/>
            <a:ext cx="1053638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5A5EA0C-4A83-46FC-8689-6A0C0D977F87}"/>
              </a:ext>
            </a:extLst>
          </p:cNvPr>
          <p:cNvGrpSpPr/>
          <p:nvPr/>
        </p:nvGrpSpPr>
        <p:grpSpPr>
          <a:xfrm>
            <a:off x="197467" y="188911"/>
            <a:ext cx="8956923" cy="5860489"/>
            <a:chOff x="197467" y="188911"/>
            <a:chExt cx="8956923" cy="5860489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467" y="188911"/>
              <a:ext cx="2835331" cy="704474"/>
            </a:xfrm>
            <a:prstGeom prst="rect">
              <a:avLst/>
            </a:prstGeom>
          </p:spPr>
        </p:pic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1A5ED8D4-9E88-4A50-8915-ADE685507953}"/>
                </a:ext>
              </a:extLst>
            </p:cNvPr>
            <p:cNvSpPr txBox="1"/>
            <p:nvPr/>
          </p:nvSpPr>
          <p:spPr>
            <a:xfrm>
              <a:off x="2755553" y="1525085"/>
              <a:ext cx="6398837" cy="4524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CH" sz="1200" b="1" dirty="0">
                  <a:latin typeface="Avenir Next LT Pro" panose="020B0504020202020204" pitchFamily="34" charset="0"/>
                </a:rPr>
                <a:t>Architecture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is</a:t>
              </a:r>
              <a:r>
                <a:rPr lang="de-CH" sz="1200" dirty="0">
                  <a:latin typeface="Avenir Next LT Pro" panose="020B0504020202020204" pitchFamily="34" charset="0"/>
                </a:rPr>
                <a:t> fundamental </a:t>
              </a:r>
              <a:r>
                <a:rPr lang="de-CH" sz="1200" dirty="0" err="1">
                  <a:latin typeface="Avenir Next LT Pro" panose="020B0504020202020204" pitchFamily="34" charset="0"/>
                </a:rPr>
                <a:t>to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any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comprehensive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understanding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of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culture</a:t>
              </a:r>
              <a:r>
                <a:rPr lang="de-CH" sz="1200" dirty="0">
                  <a:latin typeface="Avenir Next LT Pro" panose="020B0504020202020204" pitchFamily="34" charset="0"/>
                </a:rPr>
                <a:t>.</a:t>
              </a:r>
            </a:p>
            <a:p>
              <a:endParaRPr lang="de-CH" sz="1200" dirty="0">
                <a:latin typeface="Avenir Next LT Pro" panose="020B0504020202020204" pitchFamily="34" charset="0"/>
              </a:endParaRPr>
            </a:p>
            <a:p>
              <a:r>
                <a:rPr lang="de-CH" sz="1200" dirty="0">
                  <a:latin typeface="Avenir Next LT Pro" panose="020B0504020202020204" pitchFamily="34" charset="0"/>
                </a:rPr>
                <a:t>The </a:t>
              </a:r>
              <a:r>
                <a:rPr lang="de-CH" sz="1200" dirty="0" err="1">
                  <a:latin typeface="Avenir Next LT Pro" panose="020B0504020202020204" pitchFamily="34" charset="0"/>
                </a:rPr>
                <a:t>approach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of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including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food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as</a:t>
              </a:r>
              <a:r>
                <a:rPr lang="de-CH" sz="1200" b="1" dirty="0">
                  <a:latin typeface="Avenir Next LT Pro" panose="020B0504020202020204" pitchFamily="34" charset="0"/>
                </a:rPr>
                <a:t>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nutrient</a:t>
              </a:r>
              <a:r>
                <a:rPr lang="de-CH" sz="1200" b="1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>
                  <a:latin typeface="Avenir Next LT Pro" panose="020B0504020202020204" pitchFamily="34" charset="0"/>
                </a:rPr>
                <a:t>and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requisites</a:t>
              </a:r>
              <a:r>
                <a:rPr lang="de-CH" sz="1200" b="1" dirty="0">
                  <a:latin typeface="Avenir Next LT Pro" panose="020B0504020202020204" pitchFamily="34" charset="0"/>
                </a:rPr>
                <a:t>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for</a:t>
              </a:r>
              <a:r>
                <a:rPr lang="de-CH" sz="1200" b="1" dirty="0">
                  <a:latin typeface="Avenir Next LT Pro" panose="020B0504020202020204" pitchFamily="34" charset="0"/>
                </a:rPr>
                <a:t>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self-staging</a:t>
              </a:r>
              <a:r>
                <a:rPr lang="de-CH" sz="1200" b="1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ties</a:t>
              </a:r>
              <a:r>
                <a:rPr lang="de-CH" sz="1200" dirty="0">
                  <a:latin typeface="Avenir Next LT Pro" panose="020B0504020202020204" pitchFamily="34" charset="0"/>
                </a:rPr>
                <a:t> in </a:t>
              </a:r>
              <a:r>
                <a:rPr lang="de-CH" sz="1200" dirty="0" err="1">
                  <a:latin typeface="Avenir Next LT Pro" panose="020B0504020202020204" pitchFamily="34" charset="0"/>
                </a:rPr>
                <a:t>with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reflections</a:t>
              </a:r>
              <a:r>
                <a:rPr lang="de-CH" sz="1200" dirty="0">
                  <a:latin typeface="Avenir Next LT Pro" panose="020B0504020202020204" pitchFamily="34" charset="0"/>
                </a:rPr>
                <a:t> on </a:t>
              </a:r>
              <a:r>
                <a:rPr lang="de-CH" sz="1200" dirty="0" err="1">
                  <a:latin typeface="Avenir Next LT Pro" panose="020B0504020202020204" pitchFamily="34" charset="0"/>
                </a:rPr>
                <a:t>the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relationship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between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being</a:t>
              </a:r>
              <a:r>
                <a:rPr lang="de-CH" sz="1200" dirty="0">
                  <a:latin typeface="Avenir Next LT Pro" panose="020B0504020202020204" pitchFamily="34" charset="0"/>
                </a:rPr>
                <a:t> and </a:t>
              </a:r>
              <a:r>
                <a:rPr lang="de-CH" sz="1200" dirty="0" err="1">
                  <a:latin typeface="Avenir Next LT Pro" panose="020B0504020202020204" pitchFamily="34" charset="0"/>
                </a:rPr>
                <a:t>dwelling</a:t>
              </a:r>
              <a:r>
                <a:rPr lang="de-CH" sz="1200" dirty="0">
                  <a:latin typeface="Avenir Next LT Pro" panose="020B0504020202020204" pitchFamily="34" charset="0"/>
                </a:rPr>
                <a:t>.</a:t>
              </a:r>
            </a:p>
            <a:p>
              <a:endParaRPr lang="de-CH" sz="1200" dirty="0">
                <a:latin typeface="Avenir Next LT Pro" panose="020B0504020202020204" pitchFamily="34" charset="0"/>
              </a:endParaRPr>
            </a:p>
            <a:p>
              <a:r>
                <a:rPr lang="de-CH" sz="1200" dirty="0">
                  <a:latin typeface="Avenir Next LT Pro" panose="020B0504020202020204" pitchFamily="34" charset="0"/>
                </a:rPr>
                <a:t>Heidegger (Building, </a:t>
              </a:r>
              <a:r>
                <a:rPr lang="de-CH" sz="1200" dirty="0" err="1">
                  <a:latin typeface="Avenir Next LT Pro" panose="020B0504020202020204" pitchFamily="34" charset="0"/>
                </a:rPr>
                <a:t>Dwelling</a:t>
              </a:r>
              <a:r>
                <a:rPr lang="de-CH" sz="1200" dirty="0">
                  <a:latin typeface="Avenir Next LT Pro" panose="020B0504020202020204" pitchFamily="34" charset="0"/>
                </a:rPr>
                <a:t>, </a:t>
              </a:r>
              <a:r>
                <a:rPr lang="de-CH" sz="1200" dirty="0" err="1">
                  <a:latin typeface="Avenir Next LT Pro" panose="020B0504020202020204" pitchFamily="34" charset="0"/>
                </a:rPr>
                <a:t>Thinking</a:t>
              </a:r>
              <a:r>
                <a:rPr lang="de-CH" sz="1200" dirty="0">
                  <a:latin typeface="Avenir Next LT Pro" panose="020B0504020202020204" pitchFamily="34" charset="0"/>
                </a:rPr>
                <a:t>: 1953) </a:t>
              </a:r>
              <a:r>
                <a:rPr lang="de-CH" sz="1200" dirty="0" err="1">
                  <a:latin typeface="Avenir Next LT Pro" panose="020B0504020202020204" pitchFamily="34" charset="0"/>
                </a:rPr>
                <a:t>posits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dwelling</a:t>
              </a:r>
              <a:r>
                <a:rPr lang="de-CH" sz="1200" b="1" dirty="0">
                  <a:latin typeface="Avenir Next LT Pro" panose="020B0504020202020204" pitchFamily="34" charset="0"/>
                </a:rPr>
                <a:t>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as</a:t>
              </a:r>
              <a:r>
                <a:rPr lang="de-CH" sz="1200" b="1" dirty="0">
                  <a:latin typeface="Avenir Next LT Pro" panose="020B0504020202020204" pitchFamily="34" charset="0"/>
                </a:rPr>
                <a:t>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the</a:t>
              </a:r>
              <a:r>
                <a:rPr lang="de-CH" sz="1200" b="1" dirty="0">
                  <a:latin typeface="Avenir Next LT Pro" panose="020B0504020202020204" pitchFamily="34" charset="0"/>
                </a:rPr>
                <a:t> fundamental form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of</a:t>
              </a:r>
              <a:r>
                <a:rPr lang="de-CH" sz="1200" b="1" dirty="0">
                  <a:latin typeface="Avenir Next LT Pro" panose="020B0504020202020204" pitchFamily="34" charset="0"/>
                </a:rPr>
                <a:t> human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existence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by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relating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it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to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building</a:t>
              </a:r>
              <a:r>
                <a:rPr lang="de-CH" sz="1200" dirty="0">
                  <a:latin typeface="Avenir Next LT Pro" panose="020B0504020202020204" pitchFamily="34" charset="0"/>
                </a:rPr>
                <a:t>.</a:t>
              </a:r>
            </a:p>
            <a:p>
              <a:endParaRPr lang="de-CH" sz="1200" dirty="0">
                <a:latin typeface="Avenir Next LT Pro" panose="020B0504020202020204" pitchFamily="34" charset="0"/>
              </a:endParaRPr>
            </a:p>
            <a:p>
              <a:r>
                <a:rPr lang="de-CH" sz="1200" b="1" dirty="0" err="1">
                  <a:latin typeface="Avenir Next LT Pro" panose="020B0504020202020204" pitchFamily="34" charset="0"/>
                </a:rPr>
                <a:t>Relationships</a:t>
              </a:r>
              <a:r>
                <a:rPr lang="de-CH" sz="1200" b="1" dirty="0">
                  <a:latin typeface="Avenir Next LT Pro" panose="020B0504020202020204" pitchFamily="34" charset="0"/>
                </a:rPr>
                <a:t>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between</a:t>
              </a:r>
              <a:r>
                <a:rPr lang="de-CH" sz="1200" b="1" dirty="0">
                  <a:latin typeface="Avenir Next LT Pro" panose="020B0504020202020204" pitchFamily="34" charset="0"/>
                </a:rPr>
                <a:t>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growing</a:t>
              </a:r>
              <a:r>
                <a:rPr lang="de-CH" sz="1200" b="1" dirty="0">
                  <a:latin typeface="Avenir Next LT Pro" panose="020B0504020202020204" pitchFamily="34" charset="0"/>
                </a:rPr>
                <a:t>,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preparing</a:t>
              </a:r>
              <a:r>
                <a:rPr lang="de-CH" sz="1200" b="1" dirty="0">
                  <a:latin typeface="Avenir Next LT Pro" panose="020B0504020202020204" pitchFamily="34" charset="0"/>
                </a:rPr>
                <a:t>,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preserving</a:t>
              </a:r>
              <a:r>
                <a:rPr lang="de-CH" sz="1200" b="1" dirty="0">
                  <a:latin typeface="Avenir Next LT Pro" panose="020B0504020202020204" pitchFamily="34" charset="0"/>
                </a:rPr>
                <a:t>,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eating</a:t>
              </a:r>
              <a:r>
                <a:rPr lang="de-CH" sz="1200" b="1" dirty="0">
                  <a:latin typeface="Avenir Next LT Pro" panose="020B0504020202020204" pitchFamily="34" charset="0"/>
                </a:rPr>
                <a:t>,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drinking</a:t>
              </a:r>
              <a:r>
                <a:rPr lang="de-CH" sz="1200" b="1" dirty="0">
                  <a:latin typeface="Avenir Next LT Pro" panose="020B0504020202020204" pitchFamily="34" charset="0"/>
                </a:rPr>
                <a:t>, and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living</a:t>
              </a:r>
              <a:r>
                <a:rPr lang="de-CH" sz="1200" b="1" dirty="0">
                  <a:latin typeface="Avenir Next LT Pro" panose="020B0504020202020204" pitchFamily="34" charset="0"/>
                </a:rPr>
                <a:t>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are</a:t>
              </a:r>
              <a:r>
                <a:rPr lang="de-CH" sz="1200" b="1" dirty="0">
                  <a:latin typeface="Avenir Next LT Pro" panose="020B0504020202020204" pitchFamily="34" charset="0"/>
                </a:rPr>
                <a:t>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preconditions</a:t>
              </a:r>
              <a:r>
                <a:rPr lang="de-CH" sz="1200" b="1" dirty="0">
                  <a:latin typeface="Avenir Next LT Pro" panose="020B0504020202020204" pitchFamily="34" charset="0"/>
                </a:rPr>
                <a:t>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of</a:t>
              </a:r>
              <a:r>
                <a:rPr lang="de-CH" sz="1200" b="1" dirty="0">
                  <a:latin typeface="Avenir Next LT Pro" panose="020B0504020202020204" pitchFamily="34" charset="0"/>
                </a:rPr>
                <a:t>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existence</a:t>
              </a:r>
              <a:r>
                <a:rPr lang="de-CH" sz="1200" b="1" dirty="0">
                  <a:latin typeface="Avenir Next LT Pro" panose="020B0504020202020204" pitchFamily="34" charset="0"/>
                </a:rPr>
                <a:t>. </a:t>
              </a:r>
            </a:p>
            <a:p>
              <a:endParaRPr lang="de-CH" sz="1200" dirty="0">
                <a:latin typeface="Avenir Next LT Pro" panose="020B0504020202020204" pitchFamily="34" charset="0"/>
              </a:endParaRPr>
            </a:p>
            <a:p>
              <a:r>
                <a:rPr lang="de-CH" sz="1200" dirty="0">
                  <a:latin typeface="Avenir Next LT Pro" panose="020B0504020202020204" pitchFamily="34" charset="0"/>
                </a:rPr>
                <a:t>The </a:t>
              </a:r>
              <a:r>
                <a:rPr lang="de-CH" sz="1200" dirty="0" err="1">
                  <a:latin typeface="Avenir Next LT Pro" panose="020B0504020202020204" pitchFamily="34" charset="0"/>
                </a:rPr>
                <a:t>transmission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of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the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knowledge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of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the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means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of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life</a:t>
              </a:r>
              <a:r>
                <a:rPr lang="de-CH" sz="1200" dirty="0">
                  <a:latin typeface="Avenir Next LT Pro" panose="020B0504020202020204" pitchFamily="34" charset="0"/>
                </a:rPr>
                <a:t>, </a:t>
              </a:r>
              <a:r>
                <a:rPr lang="de-CH" sz="1200" dirty="0" err="1">
                  <a:latin typeface="Avenir Next LT Pro" panose="020B0504020202020204" pitchFamily="34" charset="0"/>
                </a:rPr>
                <a:t>as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well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as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the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acquisition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of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the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skills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to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produce</a:t>
              </a:r>
              <a:r>
                <a:rPr lang="de-CH" sz="1200" dirty="0">
                  <a:latin typeface="Avenir Next LT Pro" panose="020B0504020202020204" pitchFamily="34" charset="0"/>
                </a:rPr>
                <a:t> and </a:t>
              </a:r>
              <a:r>
                <a:rPr lang="de-CH" sz="1200" dirty="0" err="1">
                  <a:latin typeface="Avenir Next LT Pro" panose="020B0504020202020204" pitchFamily="34" charset="0"/>
                </a:rPr>
                <a:t>use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them</a:t>
              </a:r>
              <a:r>
                <a:rPr lang="de-CH" sz="1200" dirty="0">
                  <a:latin typeface="Avenir Next LT Pro" panose="020B0504020202020204" pitchFamily="34" charset="0"/>
                </a:rPr>
                <a:t>, </a:t>
              </a:r>
              <a:r>
                <a:rPr lang="de-CH" sz="1200" dirty="0" err="1">
                  <a:latin typeface="Avenir Next LT Pro" panose="020B0504020202020204" pitchFamily="34" charset="0"/>
                </a:rPr>
                <a:t>forms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the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basis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of</a:t>
              </a:r>
              <a:r>
                <a:rPr lang="de-CH" sz="1200" dirty="0">
                  <a:latin typeface="Avenir Next LT Pro" panose="020B0504020202020204" pitchFamily="34" charset="0"/>
                </a:rPr>
                <a:t> human </a:t>
              </a:r>
              <a:r>
                <a:rPr lang="de-CH" sz="1200" dirty="0" err="1">
                  <a:latin typeface="Avenir Next LT Pro" panose="020B0504020202020204" pitchFamily="34" charset="0"/>
                </a:rPr>
                <a:t>development</a:t>
              </a:r>
              <a:r>
                <a:rPr lang="de-CH" sz="1200" dirty="0">
                  <a:latin typeface="Avenir Next LT Pro" panose="020B0504020202020204" pitchFamily="34" charset="0"/>
                </a:rPr>
                <a:t>.</a:t>
              </a:r>
            </a:p>
            <a:p>
              <a:endParaRPr lang="de-CH" sz="1200" dirty="0">
                <a:latin typeface="Avenir Next LT Pro" panose="020B0504020202020204" pitchFamily="34" charset="0"/>
              </a:endParaRPr>
            </a:p>
            <a:p>
              <a:r>
                <a:rPr lang="de-CH" sz="1200" dirty="0">
                  <a:latin typeface="Avenir Next LT Pro" panose="020B0504020202020204" pitchFamily="34" charset="0"/>
                </a:rPr>
                <a:t>The </a:t>
              </a:r>
              <a:r>
                <a:rPr lang="de-CH" sz="1200" dirty="0" err="1">
                  <a:latin typeface="Avenir Next LT Pro" panose="020B0504020202020204" pitchFamily="34" charset="0"/>
                </a:rPr>
                <a:t>agronomic</a:t>
              </a:r>
              <a:r>
                <a:rPr lang="de-CH" sz="1200" dirty="0">
                  <a:latin typeface="Avenir Next LT Pro" panose="020B0504020202020204" pitchFamily="34" charset="0"/>
                </a:rPr>
                <a:t> and </a:t>
              </a:r>
              <a:r>
                <a:rPr lang="de-CH" sz="1200" dirty="0" err="1">
                  <a:latin typeface="Avenir Next LT Pro" panose="020B0504020202020204" pitchFamily="34" charset="0"/>
                </a:rPr>
                <a:t>industrial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production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of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raw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materials</a:t>
              </a:r>
              <a:r>
                <a:rPr lang="de-CH" sz="1200" dirty="0">
                  <a:latin typeface="Avenir Next LT Pro" panose="020B0504020202020204" pitchFamily="34" charset="0"/>
                </a:rPr>
                <a:t> and </a:t>
              </a:r>
              <a:r>
                <a:rPr lang="de-CH" sz="1200" dirty="0" err="1">
                  <a:latin typeface="Avenir Next LT Pro" panose="020B0504020202020204" pitchFamily="34" charset="0"/>
                </a:rPr>
                <a:t>food</a:t>
              </a:r>
              <a:r>
                <a:rPr lang="de-CH" sz="1200" dirty="0">
                  <a:latin typeface="Avenir Next LT Pro" panose="020B0504020202020204" pitchFamily="34" charset="0"/>
                </a:rPr>
                <a:t>, trade, </a:t>
              </a:r>
              <a:r>
                <a:rPr lang="de-CH" sz="1200" dirty="0" err="1">
                  <a:latin typeface="Avenir Next LT Pro" panose="020B0504020202020204" pitchFamily="34" charset="0"/>
                </a:rPr>
                <a:t>preparation</a:t>
              </a:r>
              <a:r>
                <a:rPr lang="de-CH" sz="1200" dirty="0">
                  <a:latin typeface="Avenir Next LT Pro" panose="020B0504020202020204" pitchFamily="34" charset="0"/>
                </a:rPr>
                <a:t> and </a:t>
              </a:r>
              <a:r>
                <a:rPr lang="de-CH" sz="1200" dirty="0" err="1">
                  <a:latin typeface="Avenir Next LT Pro" panose="020B0504020202020204" pitchFamily="34" charset="0"/>
                </a:rPr>
                <a:t>presentation</a:t>
              </a:r>
              <a:r>
                <a:rPr lang="de-CH" sz="1200" dirty="0">
                  <a:latin typeface="Avenir Next LT Pro" panose="020B0504020202020204" pitchFamily="34" charset="0"/>
                </a:rPr>
                <a:t>, express man's </a:t>
              </a:r>
              <a:r>
                <a:rPr lang="de-CH" sz="1200" dirty="0" err="1">
                  <a:latin typeface="Avenir Next LT Pro" panose="020B0504020202020204" pitchFamily="34" charset="0"/>
                </a:rPr>
                <a:t>ability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to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organize</a:t>
              </a:r>
              <a:r>
                <a:rPr lang="de-CH" sz="1200" dirty="0">
                  <a:latin typeface="Avenir Next LT Pro" panose="020B0504020202020204" pitchFamily="34" charset="0"/>
                </a:rPr>
                <a:t> her/</a:t>
              </a:r>
              <a:r>
                <a:rPr lang="de-CH" sz="1200" dirty="0" err="1">
                  <a:latin typeface="Avenir Next LT Pro" panose="020B0504020202020204" pitchFamily="34" charset="0"/>
                </a:rPr>
                <a:t>his</a:t>
              </a:r>
              <a:r>
                <a:rPr lang="de-CH" sz="1200" dirty="0">
                  <a:latin typeface="Avenir Next LT Pro" panose="020B0504020202020204" pitchFamily="34" charset="0"/>
                </a:rPr>
                <a:t>/</a:t>
              </a:r>
              <a:r>
                <a:rPr lang="de-CH" sz="1200" dirty="0" err="1">
                  <a:latin typeface="Avenir Next LT Pro" panose="020B0504020202020204" pitchFamily="34" charset="0"/>
                </a:rPr>
                <a:t>it’s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environment</a:t>
              </a:r>
              <a:r>
                <a:rPr lang="de-CH" sz="1200" dirty="0">
                  <a:latin typeface="Avenir Next LT Pro" panose="020B0504020202020204" pitchFamily="34" charset="0"/>
                </a:rPr>
                <a:t> in </a:t>
              </a:r>
              <a:r>
                <a:rPr lang="de-CH" sz="1200" dirty="0" err="1">
                  <a:latin typeface="Avenir Next LT Pro" panose="020B0504020202020204" pitchFamily="34" charset="0"/>
                </a:rPr>
                <a:t>terms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of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meaningful</a:t>
              </a:r>
              <a:r>
                <a:rPr lang="de-CH" sz="1200" b="1" dirty="0">
                  <a:latin typeface="Avenir Next LT Pro" panose="020B0504020202020204" pitchFamily="34" charset="0"/>
                </a:rPr>
                <a:t>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consumption</a:t>
              </a:r>
              <a:r>
                <a:rPr lang="de-CH" sz="1200" b="1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of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food</a:t>
              </a:r>
              <a:r>
                <a:rPr lang="de-CH" sz="1200" dirty="0">
                  <a:latin typeface="Avenir Next LT Pro" panose="020B0504020202020204" pitchFamily="34" charset="0"/>
                </a:rPr>
                <a:t> and </a:t>
              </a:r>
              <a:r>
                <a:rPr lang="de-CH" sz="1200" dirty="0" err="1">
                  <a:latin typeface="Avenir Next LT Pro" panose="020B0504020202020204" pitchFamily="34" charset="0"/>
                </a:rPr>
                <a:t>drink</a:t>
              </a:r>
              <a:r>
                <a:rPr lang="de-CH" sz="1200" dirty="0">
                  <a:latin typeface="Avenir Next LT Pro" panose="020B0504020202020204" pitchFamily="34" charset="0"/>
                </a:rPr>
                <a:t>, and </a:t>
              </a:r>
              <a:r>
                <a:rPr lang="de-CH" sz="1200" dirty="0" err="1">
                  <a:latin typeface="Avenir Next LT Pro" panose="020B0504020202020204" pitchFamily="34" charset="0"/>
                </a:rPr>
                <a:t>thus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to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articulate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his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cultural</a:t>
              </a:r>
              <a:r>
                <a:rPr lang="de-CH" sz="1200" b="1" dirty="0">
                  <a:latin typeface="Avenir Next LT Pro" panose="020B0504020202020204" pitchFamily="34" charset="0"/>
                </a:rPr>
                <a:t>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world</a:t>
              </a:r>
              <a:r>
                <a:rPr lang="de-CH" sz="1200" dirty="0">
                  <a:latin typeface="Avenir Next LT Pro" panose="020B0504020202020204" pitchFamily="34" charset="0"/>
                </a:rPr>
                <a:t>.</a:t>
              </a:r>
            </a:p>
            <a:p>
              <a:endParaRPr lang="de-CH" sz="1200" dirty="0">
                <a:latin typeface="Avenir Next LT Pro" panose="020B0504020202020204" pitchFamily="34" charset="0"/>
              </a:endParaRPr>
            </a:p>
            <a:p>
              <a:r>
                <a:rPr lang="de-CH" sz="1200" dirty="0">
                  <a:latin typeface="Avenir Next LT Pro" panose="020B0504020202020204" pitchFamily="34" charset="0"/>
                </a:rPr>
                <a:t>Through </a:t>
              </a:r>
              <a:r>
                <a:rPr lang="de-CH" sz="1200" dirty="0" err="1">
                  <a:latin typeface="Avenir Next LT Pro" panose="020B0504020202020204" pitchFamily="34" charset="0"/>
                </a:rPr>
                <a:t>FoodArchitecture</a:t>
              </a:r>
              <a:r>
                <a:rPr lang="de-CH" sz="1200" dirty="0">
                  <a:latin typeface="Avenir Next LT Pro" panose="020B0504020202020204" pitchFamily="34" charset="0"/>
                </a:rPr>
                <a:t>, individual </a:t>
              </a:r>
              <a:r>
                <a:rPr lang="de-CH" sz="1200" dirty="0" err="1">
                  <a:latin typeface="Avenir Next LT Pro" panose="020B0504020202020204" pitchFamily="34" charset="0"/>
                </a:rPr>
                <a:t>cultures</a:t>
              </a:r>
              <a:r>
                <a:rPr lang="de-CH" sz="1200" dirty="0">
                  <a:latin typeface="Avenir Next LT Pro" panose="020B0504020202020204" pitchFamily="34" charset="0"/>
                </a:rPr>
                <a:t>, </a:t>
              </a:r>
              <a:r>
                <a:rPr lang="de-CH" sz="1200" dirty="0" err="1">
                  <a:latin typeface="Avenir Next LT Pro" panose="020B0504020202020204" pitchFamily="34" charset="0"/>
                </a:rPr>
                <a:t>as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well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as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humanity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as</a:t>
              </a:r>
              <a:r>
                <a:rPr lang="de-CH" sz="1200" dirty="0">
                  <a:latin typeface="Avenir Next LT Pro" panose="020B0504020202020204" pitchFamily="34" charset="0"/>
                </a:rPr>
                <a:t> a </a:t>
              </a:r>
              <a:r>
                <a:rPr lang="de-CH" sz="1200" dirty="0" err="1">
                  <a:latin typeface="Avenir Next LT Pro" panose="020B0504020202020204" pitchFamily="34" charset="0"/>
                </a:rPr>
                <a:t>whole</a:t>
              </a:r>
              <a:r>
                <a:rPr lang="de-CH" sz="1200" dirty="0">
                  <a:latin typeface="Avenir Next LT Pro" panose="020B0504020202020204" pitchFamily="34" charset="0"/>
                </a:rPr>
                <a:t>, express </a:t>
              </a:r>
              <a:r>
                <a:rPr lang="de-CH" sz="1200" dirty="0" err="1">
                  <a:latin typeface="Avenir Next LT Pro" panose="020B0504020202020204" pitchFamily="34" charset="0"/>
                </a:rPr>
                <a:t>themselves</a:t>
              </a:r>
              <a:r>
                <a:rPr lang="de-CH" sz="1200" dirty="0">
                  <a:latin typeface="Avenir Next LT Pro" panose="020B0504020202020204" pitchFamily="34" charset="0"/>
                </a:rPr>
                <a:t> and </a:t>
              </a:r>
              <a:r>
                <a:rPr lang="de-CH" sz="1200" dirty="0" err="1">
                  <a:latin typeface="Avenir Next LT Pro" panose="020B0504020202020204" pitchFamily="34" charset="0"/>
                </a:rPr>
                <a:t>develop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approaches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of</a:t>
              </a:r>
              <a:r>
                <a:rPr lang="de-CH" sz="1200" dirty="0">
                  <a:latin typeface="Avenir Next LT Pro" panose="020B0504020202020204" pitchFamily="34" charset="0"/>
                </a:rPr>
                <a:t> a </a:t>
              </a:r>
              <a:r>
                <a:rPr lang="de-CH" sz="1200" dirty="0" err="1">
                  <a:latin typeface="Avenir Next LT Pro" panose="020B0504020202020204" pitchFamily="34" charset="0"/>
                </a:rPr>
                <a:t>common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understanding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of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the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world</a:t>
              </a:r>
              <a:r>
                <a:rPr lang="de-CH" sz="1200" dirty="0">
                  <a:latin typeface="Avenir Next LT Pro" panose="020B0504020202020204" pitchFamily="34" charset="0"/>
                </a:rPr>
                <a:t>.</a:t>
              </a:r>
            </a:p>
            <a:p>
              <a:endParaRPr lang="de-CH" sz="1200" dirty="0">
                <a:latin typeface="Avenir Next LT Pro" panose="020B0504020202020204" pitchFamily="34" charset="0"/>
              </a:endParaRPr>
            </a:p>
            <a:p>
              <a:r>
                <a:rPr lang="de-CH" sz="1200" dirty="0" err="1">
                  <a:latin typeface="Avenir Next LT Pro" panose="020B0504020202020204" pitchFamily="34" charset="0"/>
                </a:rPr>
                <a:t>Only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by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confronting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the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food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habits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of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another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culture</a:t>
              </a:r>
              <a:r>
                <a:rPr lang="de-CH" sz="1200" dirty="0">
                  <a:latin typeface="Avenir Next LT Pro" panose="020B0504020202020204" pitchFamily="34" charset="0"/>
                </a:rPr>
                <a:t> and </a:t>
              </a:r>
              <a:r>
                <a:rPr lang="de-CH" sz="1200" dirty="0" err="1">
                  <a:latin typeface="Avenir Next LT Pro" panose="020B0504020202020204" pitchFamily="34" charset="0"/>
                </a:rPr>
                <a:t>the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resulting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consequences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can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we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recognize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their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otherness</a:t>
              </a:r>
              <a:r>
                <a:rPr lang="de-CH" sz="1200" dirty="0">
                  <a:latin typeface="Avenir Next LT Pro" panose="020B0504020202020204" pitchFamily="34" charset="0"/>
                </a:rPr>
                <a:t> and </a:t>
              </a:r>
              <a:r>
                <a:rPr lang="de-CH" sz="1200" dirty="0" err="1">
                  <a:latin typeface="Avenir Next LT Pro" panose="020B0504020202020204" pitchFamily="34" charset="0"/>
                </a:rPr>
                <a:t>develop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approaches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for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common</a:t>
              </a:r>
              <a:r>
                <a:rPr lang="de-CH" sz="1200" dirty="0">
                  <a:latin typeface="Avenir Next LT Pro" panose="020B0504020202020204" pitchFamily="34" charset="0"/>
                </a:rPr>
                <a:t> </a:t>
              </a:r>
              <a:r>
                <a:rPr lang="de-CH" sz="1200" dirty="0" err="1">
                  <a:latin typeface="Avenir Next LT Pro" panose="020B0504020202020204" pitchFamily="34" charset="0"/>
                </a:rPr>
                <a:t>action</a:t>
              </a:r>
              <a:r>
                <a:rPr lang="de-CH" sz="1200" dirty="0">
                  <a:latin typeface="Avenir Next LT Pro" panose="020B0504020202020204" pitchFamily="34" charset="0"/>
                </a:rPr>
                <a:t> in a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growing</a:t>
              </a:r>
              <a:r>
                <a:rPr lang="de-CH" sz="1200" b="1" dirty="0">
                  <a:latin typeface="Avenir Next LT Pro" panose="020B0504020202020204" pitchFamily="34" charset="0"/>
                </a:rPr>
                <a:t>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alliance</a:t>
              </a:r>
              <a:r>
                <a:rPr lang="de-CH" sz="1200" b="1" dirty="0">
                  <a:latin typeface="Avenir Next LT Pro" panose="020B0504020202020204" pitchFamily="34" charset="0"/>
                </a:rPr>
                <a:t>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of</a:t>
              </a:r>
              <a:r>
                <a:rPr lang="de-CH" sz="1200" b="1" dirty="0">
                  <a:latin typeface="Avenir Next LT Pro" panose="020B0504020202020204" pitchFamily="34" charset="0"/>
                </a:rPr>
                <a:t>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the</a:t>
              </a:r>
              <a:r>
                <a:rPr lang="de-CH" sz="1200" b="1" dirty="0">
                  <a:latin typeface="Avenir Next LT Pro" panose="020B0504020202020204" pitchFamily="34" charset="0"/>
                </a:rPr>
                <a:t>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willing</a:t>
              </a:r>
              <a:r>
                <a:rPr lang="de-CH" sz="1200" b="1" dirty="0">
                  <a:latin typeface="Avenir Next LT Pro" panose="020B0504020202020204" pitchFamily="34" charset="0"/>
                </a:rPr>
                <a:t>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to</a:t>
              </a:r>
              <a:r>
                <a:rPr lang="de-CH" sz="1200" b="1" dirty="0">
                  <a:latin typeface="Avenir Next LT Pro" panose="020B0504020202020204" pitchFamily="34" charset="0"/>
                </a:rPr>
                <a:t>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regenerate</a:t>
              </a:r>
              <a:r>
                <a:rPr lang="de-CH" sz="1200" b="1" dirty="0">
                  <a:latin typeface="Avenir Next LT Pro" panose="020B0504020202020204" pitchFamily="34" charset="0"/>
                </a:rPr>
                <a:t>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life</a:t>
              </a:r>
              <a:r>
                <a:rPr lang="de-CH" sz="1200" b="1" dirty="0">
                  <a:latin typeface="Avenir Next LT Pro" panose="020B0504020202020204" pitchFamily="34" charset="0"/>
                </a:rPr>
                <a:t> on </a:t>
              </a:r>
              <a:r>
                <a:rPr lang="de-CH" sz="1200" b="1" dirty="0" err="1">
                  <a:latin typeface="Avenir Next LT Pro" panose="020B0504020202020204" pitchFamily="34" charset="0"/>
                </a:rPr>
                <a:t>the</a:t>
              </a:r>
              <a:r>
                <a:rPr lang="de-CH" sz="1200" b="1" dirty="0">
                  <a:latin typeface="Avenir Next LT Pro" panose="020B0504020202020204" pitchFamily="34" charset="0"/>
                </a:rPr>
                <a:t> planet</a:t>
              </a:r>
              <a:r>
                <a:rPr lang="de-CH" sz="1200" dirty="0">
                  <a:latin typeface="Avenir Next LT Pro" panose="020B0504020202020204" pitchFamily="34" charset="0"/>
                </a:rPr>
                <a:t>.</a:t>
              </a:r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6520B837-DD34-49FA-9850-2C3B770FC438}"/>
              </a:ext>
            </a:extLst>
          </p:cNvPr>
          <p:cNvSpPr/>
          <p:nvPr/>
        </p:nvSpPr>
        <p:spPr>
          <a:xfrm>
            <a:off x="4614505" y="6532395"/>
            <a:ext cx="7577495" cy="198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400"/>
              </a:spcAft>
            </a:pPr>
            <a:r>
              <a:rPr lang="de-CH" sz="600" dirty="0">
                <a:latin typeface="Courier New" panose="02070309020205020404" pitchFamily="49" charset="0"/>
                <a:ea typeface="Arial" panose="020B0604020202020204" pitchFamily="34" charset="0"/>
                <a:cs typeface="Times New Roman" panose="02020603050405020304" pitchFamily="18" charset="0"/>
              </a:rPr>
              <a:t>Hühn, T. (2018) </a:t>
            </a:r>
            <a:r>
              <a:rPr lang="de-CH" sz="600" dirty="0" err="1">
                <a:latin typeface="Courier New" panose="02070309020205020404" pitchFamily="49" charset="0"/>
                <a:ea typeface="Arial" panose="020B0604020202020204" pitchFamily="34" charset="0"/>
                <a:cs typeface="Times New Roman" panose="02020603050405020304" pitchFamily="18" charset="0"/>
              </a:rPr>
              <a:t>FoodArchitecture</a:t>
            </a:r>
            <a:r>
              <a:rPr lang="de-CH" sz="600" dirty="0">
                <a:latin typeface="Courier New" panose="02070309020205020404" pitchFamily="49" charset="0"/>
                <a:ea typeface="Arial" panose="020B0604020202020204" pitchFamily="34" charset="0"/>
                <a:cs typeface="Times New Roman" panose="02020603050405020304" pitchFamily="18" charset="0"/>
              </a:rPr>
              <a:t>, ZHAW, Wädenswil.</a:t>
            </a:r>
            <a:endParaRPr lang="de-CH" sz="600" dirty="0">
              <a:effectLst/>
              <a:latin typeface="Courier New" panose="02070309020205020404" pitchFamily="49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63D561F-2BA6-4E0A-B329-593685AA3FF8}"/>
              </a:ext>
            </a:extLst>
          </p:cNvPr>
          <p:cNvGrpSpPr/>
          <p:nvPr/>
        </p:nvGrpSpPr>
        <p:grpSpPr>
          <a:xfrm>
            <a:off x="9872687" y="70992"/>
            <a:ext cx="2196183" cy="1019021"/>
            <a:chOff x="9313872" y="70992"/>
            <a:chExt cx="2615716" cy="1213683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8FEC82F7-7424-45A1-B932-B5BA7695A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43753" y="70992"/>
              <a:ext cx="1385835" cy="1213682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E86312F8-AE32-45EF-9DD4-4407FC677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13872" y="70993"/>
              <a:ext cx="1207644" cy="1213682"/>
            </a:xfrm>
            <a:prstGeom prst="rect">
              <a:avLst/>
            </a:prstGeom>
          </p:spPr>
        </p:pic>
      </p:grpSp>
      <p:pic>
        <p:nvPicPr>
          <p:cNvPr id="11" name="Grafik 10">
            <a:hlinkClick r:id="rId6"/>
            <a:extLst>
              <a:ext uri="{FF2B5EF4-FFF2-40B4-BE49-F238E27FC236}">
                <a16:creationId xmlns:a16="http://schemas.microsoft.com/office/drawing/2014/main" id="{BDF3E96A-32C3-43F3-BEBF-9C474C483D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367" y="5389577"/>
            <a:ext cx="949426" cy="83461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7896B0B-99D9-4EC4-BBC7-2993E65615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4442" y="5146393"/>
            <a:ext cx="962351" cy="20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42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377CBB1-4C5B-4A96-9F3D-5D5D163B6BB9}"/>
              </a:ext>
            </a:extLst>
          </p:cNvPr>
          <p:cNvGrpSpPr/>
          <p:nvPr/>
        </p:nvGrpSpPr>
        <p:grpSpPr>
          <a:xfrm>
            <a:off x="0" y="0"/>
            <a:ext cx="10536382" cy="6858000"/>
            <a:chOff x="0" y="0"/>
            <a:chExt cx="10536382" cy="6858000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0F1DA7-AA64-4969-819F-CDD2FAFD2C34}"/>
                </a:ext>
              </a:extLst>
            </p:cNvPr>
            <p:cNvSpPr/>
            <p:nvPr/>
          </p:nvSpPr>
          <p:spPr>
            <a:xfrm>
              <a:off x="0" y="0"/>
              <a:ext cx="1053638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023910F8-94DF-4465-83E6-65565285641B}"/>
                </a:ext>
              </a:extLst>
            </p:cNvPr>
            <p:cNvSpPr txBox="1"/>
            <p:nvPr/>
          </p:nvSpPr>
          <p:spPr>
            <a:xfrm>
              <a:off x="3339378" y="2013426"/>
              <a:ext cx="5722071" cy="37548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de-CH" sz="1400" dirty="0">
                <a:latin typeface="Avenir Next LT Pro" panose="020B0504020202020204" pitchFamily="34" charset="0"/>
              </a:endParaRPr>
            </a:p>
            <a:p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Narratives such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as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"The battle </a:t>
              </a:r>
              <a:r>
                <a:rPr lang="de-CH" sz="1600" b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</a:t>
              </a:r>
              <a:r>
                <a:rPr lang="de-CH" sz="16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save </a:t>
              </a:r>
              <a:r>
                <a:rPr lang="de-CH" sz="1600" b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</a:t>
              </a:r>
              <a:r>
                <a:rPr lang="de-CH" sz="16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planet </a:t>
              </a:r>
              <a:r>
                <a:rPr lang="de-CH" sz="1600" b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is</a:t>
              </a:r>
              <a:r>
                <a:rPr lang="de-CH" sz="16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b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won</a:t>
              </a:r>
              <a:r>
                <a:rPr lang="de-CH" sz="16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on </a:t>
              </a:r>
              <a:r>
                <a:rPr lang="de-CH" sz="1600" b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</a:t>
              </a:r>
              <a:r>
                <a:rPr lang="de-CH" sz="16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b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plate</a:t>
              </a:r>
              <a:r>
                <a:rPr lang="de-CH" sz="16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"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raise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awareness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that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impact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is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created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with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every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decision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we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make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about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b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what</a:t>
              </a:r>
              <a:r>
                <a:rPr lang="de-CH" sz="16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b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we</a:t>
              </a:r>
              <a:r>
                <a:rPr lang="de-CH" sz="16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b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eat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endParaRPr lang="de-CH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After a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period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in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which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parts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of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society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in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Western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world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followed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 </a:t>
              </a:r>
              <a:r>
                <a:rPr lang="de-CH" sz="1600" b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value</a:t>
              </a:r>
              <a:r>
                <a:rPr lang="de-CH" sz="16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b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orientation</a:t>
              </a:r>
              <a:r>
                <a:rPr lang="de-CH" sz="16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which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many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things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came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with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 </a:t>
              </a:r>
              <a:r>
                <a:rPr lang="de-CH" sz="1600" b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price</a:t>
              </a:r>
              <a:r>
                <a:rPr lang="de-CH" sz="16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tag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a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greater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emphasis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on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works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is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occurring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via an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increasing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debate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on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values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in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mature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economies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endParaRPr lang="de-CH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This </a:t>
              </a:r>
              <a:r>
                <a:rPr lang="de-CH" sz="1600" b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work</a:t>
              </a:r>
              <a:r>
                <a:rPr lang="de-CH" sz="16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b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orientation</a:t>
              </a:r>
              <a:r>
                <a:rPr lang="de-CH" sz="16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is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characterized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reflection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process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that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with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production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of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food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and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services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effects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arise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and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these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are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subjected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 </a:t>
              </a:r>
              <a:r>
                <a:rPr lang="de-CH" sz="16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more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b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comprehensive</a:t>
              </a:r>
              <a:r>
                <a:rPr lang="de-CH" sz="16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de-CH" sz="1600" b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consideration</a:t>
              </a:r>
              <a:r>
                <a:rPr lang="de-CH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</a:p>
          </p:txBody>
        </p:sp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94A34685-D777-41AB-84F9-C0C592DD2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467" y="188911"/>
              <a:ext cx="2835331" cy="704474"/>
            </a:xfrm>
            <a:prstGeom prst="rect">
              <a:avLst/>
            </a:prstGeom>
          </p:spPr>
        </p:pic>
      </p:grpSp>
      <p:sp>
        <p:nvSpPr>
          <p:cNvPr id="8" name="Rectangle 17">
            <a:extLst>
              <a:ext uri="{FF2B5EF4-FFF2-40B4-BE49-F238E27FC236}">
                <a16:creationId xmlns:a16="http://schemas.microsoft.com/office/drawing/2014/main" id="{3EA489D2-0D08-4C47-AABA-52540FB8A5B9}"/>
              </a:ext>
            </a:extLst>
          </p:cNvPr>
          <p:cNvSpPr/>
          <p:nvPr/>
        </p:nvSpPr>
        <p:spPr>
          <a:xfrm flipH="1">
            <a:off x="222879" y="1468554"/>
            <a:ext cx="11746241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28554">
              <a:lnSpc>
                <a:spcPct val="89000"/>
              </a:lnSpc>
            </a:pPr>
            <a:r>
              <a:rPr lang="en-US" sz="3200" dirty="0"/>
              <a:t>Narratives of food</a:t>
            </a:r>
          </a:p>
        </p:txBody>
      </p:sp>
      <p:pic>
        <p:nvPicPr>
          <p:cNvPr id="9" name="Grafik 8">
            <a:hlinkClick r:id="rId3"/>
            <a:extLst>
              <a:ext uri="{FF2B5EF4-FFF2-40B4-BE49-F238E27FC236}">
                <a16:creationId xmlns:a16="http://schemas.microsoft.com/office/drawing/2014/main" id="{C9691737-7AAB-432D-AA41-A0B54BE2B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184" y="5128275"/>
            <a:ext cx="1768346" cy="140412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17D80B31-4710-423D-8372-54D49AB3D863}"/>
              </a:ext>
            </a:extLst>
          </p:cNvPr>
          <p:cNvSpPr/>
          <p:nvPr/>
        </p:nvSpPr>
        <p:spPr>
          <a:xfrm>
            <a:off x="4614505" y="6532395"/>
            <a:ext cx="7577495" cy="198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400"/>
              </a:spcAft>
            </a:pPr>
            <a:r>
              <a:rPr lang="de-CH" sz="600" dirty="0">
                <a:latin typeface="Courier New" panose="02070309020205020404" pitchFamily="49" charset="0"/>
                <a:ea typeface="Arial" panose="020B0604020202020204" pitchFamily="34" charset="0"/>
                <a:cs typeface="Times New Roman" panose="02020603050405020304" pitchFamily="18" charset="0"/>
              </a:rPr>
              <a:t>Hühn, G.&amp; T. (2021) Narratives </a:t>
            </a:r>
            <a:r>
              <a:rPr lang="de-CH" sz="600" dirty="0" err="1">
                <a:latin typeface="Courier New" panose="02070309020205020404" pitchFamily="49" charset="0"/>
                <a:ea typeface="Arial" panose="020B0604020202020204" pitchFamily="34" charset="0"/>
                <a:cs typeface="Times New Roman" panose="02020603050405020304" pitchFamily="18" charset="0"/>
              </a:rPr>
              <a:t>of</a:t>
            </a:r>
            <a:r>
              <a:rPr lang="de-CH" sz="600" dirty="0">
                <a:latin typeface="Courier New" panose="02070309020205020404" pitchFamily="49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600" dirty="0" err="1">
                <a:latin typeface="Courier New" panose="02070309020205020404" pitchFamily="49" charset="0"/>
                <a:ea typeface="Arial" panose="020B0604020202020204" pitchFamily="34" charset="0"/>
                <a:cs typeface="Times New Roman" panose="02020603050405020304" pitchFamily="18" charset="0"/>
              </a:rPr>
              <a:t>food</a:t>
            </a:r>
            <a:r>
              <a:rPr lang="de-CH" sz="600" dirty="0">
                <a:latin typeface="Courier New" panose="02070309020205020404" pitchFamily="49" charset="0"/>
                <a:ea typeface="Arial" panose="020B0604020202020204" pitchFamily="34" charset="0"/>
                <a:cs typeface="Times New Roman" panose="02020603050405020304" pitchFamily="18" charset="0"/>
              </a:rPr>
              <a:t>, ZHAW, IMPACT.</a:t>
            </a:r>
            <a:endParaRPr lang="de-CH" sz="600" dirty="0">
              <a:effectLst/>
              <a:latin typeface="Courier New" panose="02070309020205020404" pitchFamily="49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BAB483DC-3831-4F8C-B5CD-2544CFC2AD3C}"/>
              </a:ext>
            </a:extLst>
          </p:cNvPr>
          <p:cNvGrpSpPr/>
          <p:nvPr/>
        </p:nvGrpSpPr>
        <p:grpSpPr>
          <a:xfrm>
            <a:off x="9872687" y="70992"/>
            <a:ext cx="2196183" cy="1019021"/>
            <a:chOff x="9313872" y="70992"/>
            <a:chExt cx="2615716" cy="1213683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1B20E7F6-B6CE-45DC-8121-18500C3D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43753" y="70992"/>
              <a:ext cx="1385835" cy="1213682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D51659EE-41C3-46D6-BAEE-6DBB1EF62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13872" y="70993"/>
              <a:ext cx="1207644" cy="1213682"/>
            </a:xfrm>
            <a:prstGeom prst="rect">
              <a:avLst/>
            </a:prstGeom>
          </p:spPr>
        </p:pic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4A049447-0001-4BBF-9E36-55F112A93D84}"/>
              </a:ext>
            </a:extLst>
          </p:cNvPr>
          <p:cNvSpPr/>
          <p:nvPr/>
        </p:nvSpPr>
        <p:spPr>
          <a:xfrm rot="19034906">
            <a:off x="8012306" y="5361650"/>
            <a:ext cx="21952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1400" dirty="0" err="1">
                <a:solidFill>
                  <a:srgbClr val="FF0000"/>
                </a:solidFill>
              </a:rPr>
              <a:t>Props</a:t>
            </a:r>
            <a:r>
              <a:rPr lang="de-CH" sz="1400" dirty="0">
                <a:solidFill>
                  <a:srgbClr val="FF0000"/>
                </a:solidFill>
              </a:rPr>
              <a:t> </a:t>
            </a:r>
            <a:r>
              <a:rPr lang="de-CH" sz="1400" dirty="0" err="1">
                <a:solidFill>
                  <a:srgbClr val="FF0000"/>
                </a:solidFill>
              </a:rPr>
              <a:t>of</a:t>
            </a:r>
            <a:r>
              <a:rPr lang="de-CH" sz="1400" dirty="0">
                <a:solidFill>
                  <a:srgbClr val="FF0000"/>
                </a:solidFill>
              </a:rPr>
              <a:t> </a:t>
            </a:r>
            <a:r>
              <a:rPr lang="de-CH" sz="1400" dirty="0" err="1">
                <a:solidFill>
                  <a:srgbClr val="FF0000"/>
                </a:solidFill>
              </a:rPr>
              <a:t>self-portrayal</a:t>
            </a:r>
            <a:endParaRPr lang="de-CH" sz="1400" dirty="0">
              <a:solidFill>
                <a:srgbClr val="FF0000"/>
              </a:solidFill>
            </a:endParaRPr>
          </a:p>
          <a:p>
            <a:pPr algn="ctr"/>
            <a:r>
              <a:rPr lang="de-CH" sz="1400" dirty="0" err="1">
                <a:solidFill>
                  <a:srgbClr val="FF0000"/>
                </a:solidFill>
              </a:rPr>
              <a:t>You</a:t>
            </a:r>
            <a:r>
              <a:rPr lang="de-CH" sz="1400" dirty="0">
                <a:solidFill>
                  <a:srgbClr val="FF0000"/>
                </a:solidFill>
              </a:rPr>
              <a:t> </a:t>
            </a:r>
            <a:r>
              <a:rPr lang="de-CH" sz="1400" dirty="0" err="1">
                <a:solidFill>
                  <a:srgbClr val="FF0000"/>
                </a:solidFill>
              </a:rPr>
              <a:t>are</a:t>
            </a:r>
            <a:r>
              <a:rPr lang="de-CH" sz="1400" dirty="0">
                <a:solidFill>
                  <a:srgbClr val="FF0000"/>
                </a:solidFill>
              </a:rPr>
              <a:t> </a:t>
            </a:r>
            <a:r>
              <a:rPr lang="de-CH" sz="1400" dirty="0" err="1">
                <a:solidFill>
                  <a:srgbClr val="FF0000"/>
                </a:solidFill>
              </a:rPr>
              <a:t>what</a:t>
            </a:r>
            <a:r>
              <a:rPr lang="de-CH" sz="1400" dirty="0">
                <a:solidFill>
                  <a:srgbClr val="FF0000"/>
                </a:solidFill>
              </a:rPr>
              <a:t> </a:t>
            </a:r>
            <a:r>
              <a:rPr lang="de-CH" sz="1400" dirty="0" err="1">
                <a:solidFill>
                  <a:srgbClr val="FF0000"/>
                </a:solidFill>
              </a:rPr>
              <a:t>you</a:t>
            </a:r>
            <a:r>
              <a:rPr lang="de-CH" sz="1400" dirty="0">
                <a:solidFill>
                  <a:srgbClr val="FF0000"/>
                </a:solidFill>
              </a:rPr>
              <a:t> </a:t>
            </a:r>
            <a:r>
              <a:rPr lang="de-CH" sz="1400" dirty="0" err="1">
                <a:solidFill>
                  <a:srgbClr val="FF0000"/>
                </a:solidFill>
              </a:rPr>
              <a:t>eat</a:t>
            </a:r>
            <a:r>
              <a:rPr lang="de-CH" sz="1400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42590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5420508-1DD0-4015-98EF-3916ED97B9FA}"/>
              </a:ext>
            </a:extLst>
          </p:cNvPr>
          <p:cNvGrpSpPr/>
          <p:nvPr/>
        </p:nvGrpSpPr>
        <p:grpSpPr>
          <a:xfrm>
            <a:off x="167906" y="188911"/>
            <a:ext cx="12508841" cy="6359265"/>
            <a:chOff x="167906" y="188911"/>
            <a:chExt cx="12508841" cy="6359265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6DF560B-FACC-482C-B56B-70DD1FA22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467" y="188911"/>
              <a:ext cx="2835331" cy="704474"/>
            </a:xfrm>
            <a:prstGeom prst="rect">
              <a:avLst/>
            </a:prstGeom>
          </p:spPr>
        </p:pic>
        <p:sp>
          <p:nvSpPr>
            <p:cNvPr id="9" name="TextBox 22">
              <a:extLst>
                <a:ext uri="{FF2B5EF4-FFF2-40B4-BE49-F238E27FC236}">
                  <a16:creationId xmlns:a16="http://schemas.microsoft.com/office/drawing/2014/main" id="{9F4B78FF-B8D3-4003-A568-1D95C2F0DB55}"/>
                </a:ext>
              </a:extLst>
            </p:cNvPr>
            <p:cNvSpPr txBox="1"/>
            <p:nvPr/>
          </p:nvSpPr>
          <p:spPr>
            <a:xfrm>
              <a:off x="167906" y="5224737"/>
              <a:ext cx="448853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From </a:t>
              </a:r>
              <a:r>
                <a:rPr lang="en-US" sz="2000" b="1" dirty="0">
                  <a:solidFill>
                    <a:srgbClr val="FF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delegated</a:t>
              </a:r>
            </a:p>
            <a:p>
              <a:r>
                <a:rPr lang="en-US" sz="2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 </a:t>
              </a:r>
              <a:r>
                <a:rPr lang="en-US" sz="2000" b="1" dirty="0">
                  <a:solidFill>
                    <a:srgbClr val="FF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shared</a:t>
              </a:r>
              <a:r>
                <a:rPr lang="en-US" sz="2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b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responseAbility</a:t>
              </a:r>
              <a:endPara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endPara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en-US" sz="2000" b="1" dirty="0">
                  <a:solidFill>
                    <a:srgbClr val="FF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VALUES RESPECTED</a:t>
              </a:r>
            </a:p>
          </p:txBody>
        </p:sp>
        <p:pic>
          <p:nvPicPr>
            <p:cNvPr id="10" name="Picture 4" descr="Keine Fotobeschreibung verfügbar.">
              <a:extLst>
                <a:ext uri="{FF2B5EF4-FFF2-40B4-BE49-F238E27FC236}">
                  <a16:creationId xmlns:a16="http://schemas.microsoft.com/office/drawing/2014/main" id="{F91C8006-3EE5-43BB-A7CC-380F8D17E3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2985" y="1824450"/>
              <a:ext cx="4288222" cy="3029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Keine Fotobeschreibung verfügbar.">
              <a:extLst>
                <a:ext uri="{FF2B5EF4-FFF2-40B4-BE49-F238E27FC236}">
                  <a16:creationId xmlns:a16="http://schemas.microsoft.com/office/drawing/2014/main" id="{E2B9E3BA-1AA1-4AC0-AA83-1DD875638E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727" y="1648213"/>
              <a:ext cx="4674998" cy="3303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92A66B38-A5CC-489E-B135-933070E28FE8}"/>
                </a:ext>
              </a:extLst>
            </p:cNvPr>
            <p:cNvSpPr txBox="1"/>
            <p:nvPr/>
          </p:nvSpPr>
          <p:spPr>
            <a:xfrm>
              <a:off x="7624241" y="1001882"/>
              <a:ext cx="21599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CH" b="1" dirty="0">
                  <a:latin typeface="Avenir Next LT Pro" panose="020B05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Transparency:</a:t>
              </a:r>
            </a:p>
            <a:p>
              <a:pPr algn="ctr"/>
              <a:r>
                <a:rPr lang="de-CH" dirty="0" err="1">
                  <a:latin typeface="Avenir Next LT Pro" panose="020B0504020202020204" pitchFamily="34" charset="0"/>
                  <a:cs typeface="Times New Roman" panose="02020603050405020304" pitchFamily="18" charset="0"/>
                </a:rPr>
                <a:t>Trusted</a:t>
              </a:r>
              <a:r>
                <a:rPr lang="de-CH" dirty="0">
                  <a:latin typeface="Avenir Next LT Pro" panose="020B0504020202020204" pitchFamily="34" charset="0"/>
                  <a:cs typeface="Times New Roman" panose="02020603050405020304" pitchFamily="18" charset="0"/>
                </a:rPr>
                <a:t> Food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A2576F63-36DA-4838-89B4-EA1C65419EC6}"/>
                </a:ext>
              </a:extLst>
            </p:cNvPr>
            <p:cNvSpPr txBox="1"/>
            <p:nvPr/>
          </p:nvSpPr>
          <p:spPr>
            <a:xfrm>
              <a:off x="2532010" y="1362785"/>
              <a:ext cx="243017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CH" b="1" dirty="0" err="1">
                  <a:latin typeface="Avenir Next LT Pro" panose="020B05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Assymmetric</a:t>
              </a:r>
              <a:r>
                <a:rPr lang="de-CH" b="1" dirty="0">
                  <a:latin typeface="Avenir Next LT Pro" panose="020B05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Information:</a:t>
              </a:r>
            </a:p>
            <a:p>
              <a:pPr algn="ctr"/>
              <a:r>
                <a:rPr lang="de-CH" dirty="0">
                  <a:latin typeface="Avenir Next LT Pro" panose="020B0504020202020204" pitchFamily="34" charset="0"/>
                  <a:cs typeface="Times New Roman" panose="02020603050405020304" pitchFamily="18" charset="0"/>
                </a:rPr>
                <a:t>Exploitation</a:t>
              </a:r>
            </a:p>
          </p:txBody>
        </p:sp>
        <p:sp>
          <p:nvSpPr>
            <p:cNvPr id="15" name="TextBox 22">
              <a:extLst>
                <a:ext uri="{FF2B5EF4-FFF2-40B4-BE49-F238E27FC236}">
                  <a16:creationId xmlns:a16="http://schemas.microsoft.com/office/drawing/2014/main" id="{D5B73671-89C6-4A74-9FC0-7D5AFE65E37F}"/>
                </a:ext>
              </a:extLst>
            </p:cNvPr>
            <p:cNvSpPr txBox="1"/>
            <p:nvPr/>
          </p:nvSpPr>
          <p:spPr>
            <a:xfrm>
              <a:off x="9469085" y="5127687"/>
              <a:ext cx="320766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From Value-</a:t>
              </a:r>
              <a:r>
                <a:rPr lang="en-US" sz="2000" b="1" dirty="0">
                  <a:solidFill>
                    <a:srgbClr val="FF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Chain</a:t>
              </a:r>
            </a:p>
            <a:p>
              <a:r>
                <a:rPr lang="en-US" sz="2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 -</a:t>
              </a:r>
              <a:r>
                <a:rPr lang="en-US" sz="2000" b="1" dirty="0">
                  <a:solidFill>
                    <a:srgbClr val="FF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Network</a:t>
              </a:r>
            </a:p>
            <a:p>
              <a:endPara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en-US" sz="2000" b="1" dirty="0">
                  <a:solidFill>
                    <a:srgbClr val="FF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FOOD UNCHAINED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8614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8">
            <a:extLst>
              <a:ext uri="{FF2B5EF4-FFF2-40B4-BE49-F238E27FC236}">
                <a16:creationId xmlns:a16="http://schemas.microsoft.com/office/drawing/2014/main" id="{AB0DF248-89D3-604A-A5AB-44976D5E14C2}"/>
              </a:ext>
            </a:extLst>
          </p:cNvPr>
          <p:cNvSpPr/>
          <p:nvPr/>
        </p:nvSpPr>
        <p:spPr>
          <a:xfrm rot="5400000">
            <a:off x="-4141904" y="-1722485"/>
            <a:ext cx="9645422" cy="9644166"/>
          </a:xfrm>
          <a:prstGeom prst="roundRect">
            <a:avLst>
              <a:gd name="adj" fmla="val 42902"/>
            </a:avLst>
          </a:prstGeom>
          <a:solidFill>
            <a:srgbClr val="D6D4D4"/>
          </a:solidFill>
          <a:ln>
            <a:noFill/>
          </a:ln>
          <a:effectLst>
            <a:outerShdw blurRad="685800" sx="102000" sy="102000" algn="ctr" rotWithShape="0">
              <a:srgbClr val="1C4E8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10" name="Rectangle: Rounded Corners 19">
            <a:extLst>
              <a:ext uri="{FF2B5EF4-FFF2-40B4-BE49-F238E27FC236}">
                <a16:creationId xmlns:a16="http://schemas.microsoft.com/office/drawing/2014/main" id="{F7439EC2-4297-324A-B616-6B41A71A7F0E}"/>
              </a:ext>
            </a:extLst>
          </p:cNvPr>
          <p:cNvSpPr/>
          <p:nvPr/>
        </p:nvSpPr>
        <p:spPr>
          <a:xfrm rot="2700000">
            <a:off x="-5668722" y="-1722484"/>
            <a:ext cx="9645422" cy="9644166"/>
          </a:xfrm>
          <a:prstGeom prst="roundRect">
            <a:avLst>
              <a:gd name="adj" fmla="val 41785"/>
            </a:avLst>
          </a:prstGeom>
          <a:solidFill>
            <a:srgbClr val="006A34"/>
          </a:solidFill>
          <a:ln>
            <a:noFill/>
          </a:ln>
          <a:effectLst>
            <a:outerShdw blurRad="685800" sx="102000" sy="102000" algn="ctr" rotWithShape="0">
              <a:srgbClr val="1C4E8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9FB85044-5AA2-6F4D-937E-51DB11F26C38}"/>
              </a:ext>
            </a:extLst>
          </p:cNvPr>
          <p:cNvSpPr/>
          <p:nvPr/>
        </p:nvSpPr>
        <p:spPr>
          <a:xfrm rot="2700000">
            <a:off x="4855017" y="-1482419"/>
            <a:ext cx="9645422" cy="9644166"/>
          </a:xfrm>
          <a:prstGeom prst="roundRect">
            <a:avLst>
              <a:gd name="adj" fmla="val 42623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685800" sx="102000" sy="102000" algn="ctr" rotWithShape="0">
              <a:srgbClr val="1C4E8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A5FC5A-8B4B-42DF-9175-45CCB7D138E8}"/>
              </a:ext>
            </a:extLst>
          </p:cNvPr>
          <p:cNvSpPr/>
          <p:nvPr/>
        </p:nvSpPr>
        <p:spPr>
          <a:xfrm>
            <a:off x="3180614" y="2722880"/>
            <a:ext cx="5901038" cy="1417010"/>
          </a:xfrm>
          <a:prstGeom prst="roundRect">
            <a:avLst>
              <a:gd name="adj" fmla="val 50000"/>
            </a:avLst>
          </a:prstGeom>
          <a:noFill/>
          <a:ln w="127000"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54F245-4B91-4380-868E-C0E4FC0F0108}"/>
              </a:ext>
            </a:extLst>
          </p:cNvPr>
          <p:cNvSpPr txBox="1"/>
          <p:nvPr/>
        </p:nvSpPr>
        <p:spPr>
          <a:xfrm>
            <a:off x="3415188" y="2937569"/>
            <a:ext cx="4274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190500" dist="38100" dir="5400000" sx="103000" sy="103000" algn="t" rotWithShape="0">
                    <a:srgbClr val="377DFF">
                      <a:lumMod val="50000"/>
                      <a:alpha val="53000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SustainAbility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190500" dist="38100" dir="5400000" sx="103000" sy="103000" algn="t" rotWithShape="0">
                    <a:srgbClr val="377DFF">
                      <a:lumMod val="50000"/>
                      <a:alpha val="53000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&amp;</a:t>
            </a:r>
          </a:p>
          <a:p>
            <a:pPr marL="0" marR="0" lvl="0" indent="0" algn="ct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190500" dist="38100" dir="5400000" sx="103000" sy="103000" algn="t" rotWithShape="0">
                    <a:srgbClr val="377DFF">
                      <a:lumMod val="50000"/>
                      <a:alpha val="53000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Re-Generation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5F04756-3E83-4968-B9BC-B26893CDD7EC}"/>
              </a:ext>
            </a:extLst>
          </p:cNvPr>
          <p:cNvSpPr/>
          <p:nvPr/>
        </p:nvSpPr>
        <p:spPr>
          <a:xfrm>
            <a:off x="7806057" y="2849417"/>
            <a:ext cx="1159165" cy="1159165"/>
          </a:xfrm>
          <a:prstGeom prst="ellipse">
            <a:avLst/>
          </a:prstGeom>
          <a:gradFill flip="none" rotWithShape="1">
            <a:gsLst>
              <a:gs pos="10000">
                <a:schemeClr val="bg1"/>
              </a:gs>
              <a:gs pos="77000">
                <a:srgbClr val="6586A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203200" dist="114300" dir="2820000" sx="102000" sy="102000" algn="ctr" rotWithShape="0">
              <a:srgbClr val="6586AF">
                <a:alpha val="7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B3D01A-2E71-3747-88CD-F8755A40E597}"/>
              </a:ext>
            </a:extLst>
          </p:cNvPr>
          <p:cNvSpPr txBox="1"/>
          <p:nvPr/>
        </p:nvSpPr>
        <p:spPr>
          <a:xfrm>
            <a:off x="1305563" y="4679965"/>
            <a:ext cx="2109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Re-Generation</a:t>
            </a:r>
          </a:p>
          <a:p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Repair &amp; Prepare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0818A90-956B-4727-BF63-A94F278B1D1D}"/>
              </a:ext>
            </a:extLst>
          </p:cNvPr>
          <p:cNvGrpSpPr/>
          <p:nvPr/>
        </p:nvGrpSpPr>
        <p:grpSpPr>
          <a:xfrm>
            <a:off x="161365" y="155388"/>
            <a:ext cx="2910541" cy="782918"/>
            <a:chOff x="161365" y="155388"/>
            <a:chExt cx="2910541" cy="782918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6FF6AAA-C371-4BCA-A5DA-6E5281D1AA15}"/>
                </a:ext>
              </a:extLst>
            </p:cNvPr>
            <p:cNvSpPr/>
            <p:nvPr/>
          </p:nvSpPr>
          <p:spPr>
            <a:xfrm>
              <a:off x="161365" y="155388"/>
              <a:ext cx="2910541" cy="7829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4A1422A4-DB64-4EE4-ACBC-00B5240B8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467" y="194887"/>
              <a:ext cx="2835331" cy="704474"/>
            </a:xfrm>
            <a:prstGeom prst="rect">
              <a:avLst/>
            </a:prstGeom>
          </p:spPr>
        </p:pic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A40977CE-E1D3-4A8A-8EF6-A52791137334}"/>
              </a:ext>
            </a:extLst>
          </p:cNvPr>
          <p:cNvGrpSpPr/>
          <p:nvPr/>
        </p:nvGrpSpPr>
        <p:grpSpPr>
          <a:xfrm>
            <a:off x="9872687" y="70992"/>
            <a:ext cx="2196183" cy="1019021"/>
            <a:chOff x="9313872" y="70992"/>
            <a:chExt cx="2615716" cy="1213683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F6D30044-B8DF-4676-AC61-25F9B0013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43753" y="70992"/>
              <a:ext cx="1385835" cy="1213682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D1A5803E-F5B7-41F0-9941-255BA6A31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13872" y="70993"/>
              <a:ext cx="1207644" cy="1213682"/>
            </a:xfrm>
            <a:prstGeom prst="rect">
              <a:avLst/>
            </a:prstGeom>
          </p:spPr>
        </p:pic>
      </p:grpSp>
      <p:sp>
        <p:nvSpPr>
          <p:cNvPr id="16" name="TextBox 7">
            <a:extLst>
              <a:ext uri="{FF2B5EF4-FFF2-40B4-BE49-F238E27FC236}">
                <a16:creationId xmlns:a16="http://schemas.microsoft.com/office/drawing/2014/main" id="{E03C06E7-CFD5-40F4-9671-B1FECF4A352C}"/>
              </a:ext>
            </a:extLst>
          </p:cNvPr>
          <p:cNvSpPr txBox="1"/>
          <p:nvPr/>
        </p:nvSpPr>
        <p:spPr>
          <a:xfrm>
            <a:off x="5750148" y="4679964"/>
            <a:ext cx="1877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6A34"/>
                </a:solidFill>
                <a:latin typeface="Century Gothic" panose="020B0502020202020204" pitchFamily="34" charset="0"/>
              </a:rPr>
              <a:t>SustainAbility</a:t>
            </a:r>
            <a:endParaRPr lang="en-US" sz="1600" dirty="0">
              <a:solidFill>
                <a:srgbClr val="006A34"/>
              </a:solidFill>
              <a:latin typeface="Century Gothic" panose="020B0502020202020204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Protect &amp; Survive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763AADC4-A03B-4231-939C-2C4E08CE5ACA}"/>
              </a:ext>
            </a:extLst>
          </p:cNvPr>
          <p:cNvSpPr txBox="1"/>
          <p:nvPr/>
        </p:nvSpPr>
        <p:spPr>
          <a:xfrm>
            <a:off x="4057926" y="4003109"/>
            <a:ext cx="41395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Thriving for Resilience</a:t>
            </a:r>
          </a:p>
        </p:txBody>
      </p:sp>
    </p:spTree>
    <p:extLst>
      <p:ext uri="{BB962C8B-B14F-4D97-AF65-F5344CB8AC3E}">
        <p14:creationId xmlns:p14="http://schemas.microsoft.com/office/powerpoint/2010/main" val="342257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562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7 0 L -0.41289 0 " pathEditMode="relative" rAng="0" ptsTypes="AA">
                                      <p:cBhvr>
                                        <p:cTn id="15" dur="3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51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5" grpId="0"/>
      <p:bldP spid="7" grpId="0" animBg="1"/>
      <p:bldP spid="7" grpId="1" animBg="1"/>
      <p:bldP spid="8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3DE43C30-BDE0-4B05-87F5-4A35DFFA8C0D}"/>
              </a:ext>
            </a:extLst>
          </p:cNvPr>
          <p:cNvSpPr/>
          <p:nvPr/>
        </p:nvSpPr>
        <p:spPr>
          <a:xfrm>
            <a:off x="3949830" y="1074550"/>
            <a:ext cx="4708900" cy="47089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E3EB702-56AD-4AD2-AA25-3C209F7B84EF}"/>
              </a:ext>
            </a:extLst>
          </p:cNvPr>
          <p:cNvGrpSpPr/>
          <p:nvPr/>
        </p:nvGrpSpPr>
        <p:grpSpPr>
          <a:xfrm>
            <a:off x="4523817" y="2173787"/>
            <a:ext cx="3639151" cy="3107670"/>
            <a:chOff x="8632198" y="4347247"/>
            <a:chExt cx="7279249" cy="621615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78DEC9E-AAA8-450E-94C1-C4D2AEEFC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632198" y="6518344"/>
              <a:ext cx="7279249" cy="4045053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87ECBBF-2BB0-4A09-85B0-DB038EF80F3C}"/>
                </a:ext>
              </a:extLst>
            </p:cNvPr>
            <p:cNvSpPr/>
            <p:nvPr/>
          </p:nvSpPr>
          <p:spPr>
            <a:xfrm>
              <a:off x="9676015" y="4347247"/>
              <a:ext cx="5035144" cy="5035144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 w="381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70BB597-2878-4F83-91D1-F543FCFCAFA2}"/>
              </a:ext>
            </a:extLst>
          </p:cNvPr>
          <p:cNvGrpSpPr/>
          <p:nvPr/>
        </p:nvGrpSpPr>
        <p:grpSpPr>
          <a:xfrm>
            <a:off x="5112021" y="2236396"/>
            <a:ext cx="2384518" cy="1826402"/>
            <a:chOff x="9808759" y="4472481"/>
            <a:chExt cx="4769657" cy="365327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C1E896C-DB02-4611-B2F8-730C66825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8759" y="4472481"/>
              <a:ext cx="4769657" cy="2387810"/>
            </a:xfrm>
            <a:custGeom>
              <a:avLst/>
              <a:gdLst>
                <a:gd name="T0" fmla="*/ 1150 w 2300"/>
                <a:gd name="T1" fmla="*/ 250 h 1150"/>
                <a:gd name="T2" fmla="*/ 2050 w 2300"/>
                <a:gd name="T3" fmla="*/ 1150 h 1150"/>
                <a:gd name="T4" fmla="*/ 2300 w 2300"/>
                <a:gd name="T5" fmla="*/ 1150 h 1150"/>
                <a:gd name="T6" fmla="*/ 1150 w 2300"/>
                <a:gd name="T7" fmla="*/ 0 h 1150"/>
                <a:gd name="T8" fmla="*/ 0 w 2300"/>
                <a:gd name="T9" fmla="*/ 1150 h 1150"/>
                <a:gd name="T10" fmla="*/ 250 w 2300"/>
                <a:gd name="T11" fmla="*/ 1150 h 1150"/>
                <a:gd name="T12" fmla="*/ 1150 w 2300"/>
                <a:gd name="T13" fmla="*/ 250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0" h="1150">
                  <a:moveTo>
                    <a:pt x="1150" y="250"/>
                  </a:moveTo>
                  <a:cubicBezTo>
                    <a:pt x="1647" y="250"/>
                    <a:pt x="2050" y="653"/>
                    <a:pt x="2050" y="1150"/>
                  </a:cubicBezTo>
                  <a:cubicBezTo>
                    <a:pt x="2300" y="1150"/>
                    <a:pt x="2300" y="1150"/>
                    <a:pt x="2300" y="1150"/>
                  </a:cubicBezTo>
                  <a:cubicBezTo>
                    <a:pt x="2300" y="515"/>
                    <a:pt x="1785" y="0"/>
                    <a:pt x="1150" y="0"/>
                  </a:cubicBezTo>
                  <a:cubicBezTo>
                    <a:pt x="515" y="0"/>
                    <a:pt x="0" y="515"/>
                    <a:pt x="0" y="1150"/>
                  </a:cubicBezTo>
                  <a:cubicBezTo>
                    <a:pt x="250" y="1150"/>
                    <a:pt x="250" y="1150"/>
                    <a:pt x="250" y="1150"/>
                  </a:cubicBezTo>
                  <a:cubicBezTo>
                    <a:pt x="250" y="653"/>
                    <a:pt x="653" y="250"/>
                    <a:pt x="1150" y="2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F34D420-B73F-4659-B2AD-517EE30BF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8759" y="6860292"/>
              <a:ext cx="4769657" cy="1265468"/>
            </a:xfrm>
            <a:custGeom>
              <a:avLst/>
              <a:gdLst>
                <a:gd name="T0" fmla="*/ 1150 w 2300"/>
                <a:gd name="T1" fmla="*/ 610 h 610"/>
                <a:gd name="T2" fmla="*/ 2300 w 2300"/>
                <a:gd name="T3" fmla="*/ 0 h 610"/>
                <a:gd name="T4" fmla="*/ 2050 w 2300"/>
                <a:gd name="T5" fmla="*/ 0 h 610"/>
                <a:gd name="T6" fmla="*/ 1150 w 2300"/>
                <a:gd name="T7" fmla="*/ 477 h 610"/>
                <a:gd name="T8" fmla="*/ 250 w 2300"/>
                <a:gd name="T9" fmla="*/ 0 h 610"/>
                <a:gd name="T10" fmla="*/ 0 w 2300"/>
                <a:gd name="T11" fmla="*/ 0 h 610"/>
                <a:gd name="T12" fmla="*/ 1150 w 2300"/>
                <a:gd name="T13" fmla="*/ 610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0" h="610">
                  <a:moveTo>
                    <a:pt x="1150" y="610"/>
                  </a:moveTo>
                  <a:cubicBezTo>
                    <a:pt x="1785" y="610"/>
                    <a:pt x="2300" y="337"/>
                    <a:pt x="2300" y="0"/>
                  </a:cubicBezTo>
                  <a:cubicBezTo>
                    <a:pt x="2050" y="0"/>
                    <a:pt x="2050" y="0"/>
                    <a:pt x="2050" y="0"/>
                  </a:cubicBezTo>
                  <a:cubicBezTo>
                    <a:pt x="2050" y="264"/>
                    <a:pt x="1647" y="477"/>
                    <a:pt x="1150" y="477"/>
                  </a:cubicBezTo>
                  <a:cubicBezTo>
                    <a:pt x="653" y="477"/>
                    <a:pt x="250" y="264"/>
                    <a:pt x="25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37"/>
                    <a:pt x="515" y="610"/>
                    <a:pt x="1150" y="61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9CCFE23-4E25-4B49-8B6F-76D373C0D90A}"/>
              </a:ext>
            </a:extLst>
          </p:cNvPr>
          <p:cNvGrpSpPr/>
          <p:nvPr/>
        </p:nvGrpSpPr>
        <p:grpSpPr>
          <a:xfrm>
            <a:off x="5371402" y="2495778"/>
            <a:ext cx="1865756" cy="1429279"/>
            <a:chOff x="10327589" y="4991312"/>
            <a:chExt cx="3731997" cy="285893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6971A41-EEA2-465F-997C-1164A136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7589" y="4991312"/>
              <a:ext cx="3731997" cy="1868981"/>
            </a:xfrm>
            <a:custGeom>
              <a:avLst/>
              <a:gdLst>
                <a:gd name="T0" fmla="*/ 900 w 1800"/>
                <a:gd name="T1" fmla="*/ 0 h 900"/>
                <a:gd name="T2" fmla="*/ 0 w 1800"/>
                <a:gd name="T3" fmla="*/ 900 h 900"/>
                <a:gd name="T4" fmla="*/ 600 w 1800"/>
                <a:gd name="T5" fmla="*/ 900 h 900"/>
                <a:gd name="T6" fmla="*/ 900 w 1800"/>
                <a:gd name="T7" fmla="*/ 600 h 900"/>
                <a:gd name="T8" fmla="*/ 1200 w 1800"/>
                <a:gd name="T9" fmla="*/ 900 h 900"/>
                <a:gd name="T10" fmla="*/ 1800 w 1800"/>
                <a:gd name="T11" fmla="*/ 900 h 900"/>
                <a:gd name="T12" fmla="*/ 900 w 1800"/>
                <a:gd name="T13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900">
                  <a:moveTo>
                    <a:pt x="900" y="0"/>
                  </a:moveTo>
                  <a:cubicBezTo>
                    <a:pt x="403" y="0"/>
                    <a:pt x="0" y="403"/>
                    <a:pt x="0" y="900"/>
                  </a:cubicBezTo>
                  <a:cubicBezTo>
                    <a:pt x="600" y="900"/>
                    <a:pt x="600" y="900"/>
                    <a:pt x="600" y="900"/>
                  </a:cubicBezTo>
                  <a:cubicBezTo>
                    <a:pt x="600" y="735"/>
                    <a:pt x="734" y="600"/>
                    <a:pt x="900" y="600"/>
                  </a:cubicBezTo>
                  <a:cubicBezTo>
                    <a:pt x="1066" y="600"/>
                    <a:pt x="1200" y="735"/>
                    <a:pt x="1200" y="900"/>
                  </a:cubicBezTo>
                  <a:cubicBezTo>
                    <a:pt x="1800" y="900"/>
                    <a:pt x="1800" y="900"/>
                    <a:pt x="1800" y="900"/>
                  </a:cubicBezTo>
                  <a:cubicBezTo>
                    <a:pt x="1800" y="403"/>
                    <a:pt x="1397" y="0"/>
                    <a:pt x="9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752E9E-4119-4955-A953-4F61B568B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7589" y="6860292"/>
              <a:ext cx="3731997" cy="989951"/>
            </a:xfrm>
            <a:custGeom>
              <a:avLst/>
              <a:gdLst>
                <a:gd name="T0" fmla="*/ 900 w 1800"/>
                <a:gd name="T1" fmla="*/ 159 h 477"/>
                <a:gd name="T2" fmla="*/ 600 w 1800"/>
                <a:gd name="T3" fmla="*/ 0 h 477"/>
                <a:gd name="T4" fmla="*/ 0 w 1800"/>
                <a:gd name="T5" fmla="*/ 0 h 477"/>
                <a:gd name="T6" fmla="*/ 900 w 1800"/>
                <a:gd name="T7" fmla="*/ 477 h 477"/>
                <a:gd name="T8" fmla="*/ 1800 w 1800"/>
                <a:gd name="T9" fmla="*/ 0 h 477"/>
                <a:gd name="T10" fmla="*/ 1200 w 1800"/>
                <a:gd name="T11" fmla="*/ 0 h 477"/>
                <a:gd name="T12" fmla="*/ 900 w 1800"/>
                <a:gd name="T13" fmla="*/ 159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477">
                  <a:moveTo>
                    <a:pt x="900" y="159"/>
                  </a:moveTo>
                  <a:cubicBezTo>
                    <a:pt x="734" y="159"/>
                    <a:pt x="600" y="88"/>
                    <a:pt x="6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4"/>
                    <a:pt x="403" y="477"/>
                    <a:pt x="900" y="477"/>
                  </a:cubicBezTo>
                  <a:cubicBezTo>
                    <a:pt x="1397" y="477"/>
                    <a:pt x="1800" y="264"/>
                    <a:pt x="1800" y="0"/>
                  </a:cubicBezTo>
                  <a:cubicBezTo>
                    <a:pt x="1200" y="0"/>
                    <a:pt x="1200" y="0"/>
                    <a:pt x="1200" y="0"/>
                  </a:cubicBezTo>
                  <a:cubicBezTo>
                    <a:pt x="1200" y="88"/>
                    <a:pt x="1066" y="159"/>
                    <a:pt x="900" y="15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361AFD4-D9E7-468B-B326-60131DD12771}"/>
              </a:ext>
            </a:extLst>
          </p:cNvPr>
          <p:cNvGrpSpPr/>
          <p:nvPr/>
        </p:nvGrpSpPr>
        <p:grpSpPr>
          <a:xfrm>
            <a:off x="5972451" y="3098019"/>
            <a:ext cx="663658" cy="517570"/>
            <a:chOff x="11529843" y="6195951"/>
            <a:chExt cx="1327489" cy="1035275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0701AFD-B743-4030-B4E6-3C5C19113B6A}"/>
                </a:ext>
              </a:extLst>
            </p:cNvPr>
            <p:cNvGrpSpPr/>
            <p:nvPr/>
          </p:nvGrpSpPr>
          <p:grpSpPr>
            <a:xfrm>
              <a:off x="11571588" y="6236503"/>
              <a:ext cx="1243999" cy="952978"/>
              <a:chOff x="11571588" y="6236503"/>
              <a:chExt cx="1243999" cy="952978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661CB83B-934D-4931-B8F7-6AB5B7B05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71588" y="6236503"/>
                <a:ext cx="1243999" cy="623789"/>
              </a:xfrm>
              <a:custGeom>
                <a:avLst/>
                <a:gdLst>
                  <a:gd name="T0" fmla="*/ 600 w 600"/>
                  <a:gd name="T1" fmla="*/ 300 h 300"/>
                  <a:gd name="T2" fmla="*/ 300 w 600"/>
                  <a:gd name="T3" fmla="*/ 0 h 300"/>
                  <a:gd name="T4" fmla="*/ 0 w 600"/>
                  <a:gd name="T5" fmla="*/ 300 h 300"/>
                  <a:gd name="T6" fmla="*/ 600 w 600"/>
                  <a:gd name="T7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0" h="300">
                    <a:moveTo>
                      <a:pt x="600" y="300"/>
                    </a:moveTo>
                    <a:cubicBezTo>
                      <a:pt x="600" y="135"/>
                      <a:pt x="466" y="0"/>
                      <a:pt x="300" y="0"/>
                    </a:cubicBezTo>
                    <a:cubicBezTo>
                      <a:pt x="134" y="0"/>
                      <a:pt x="0" y="135"/>
                      <a:pt x="0" y="300"/>
                    </a:cubicBezTo>
                    <a:lnTo>
                      <a:pt x="600" y="30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2F371CC6-59BA-4E29-8259-041EE912A8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71588" y="6860292"/>
                <a:ext cx="1243999" cy="329189"/>
              </a:xfrm>
              <a:custGeom>
                <a:avLst/>
                <a:gdLst>
                  <a:gd name="T0" fmla="*/ 0 w 600"/>
                  <a:gd name="T1" fmla="*/ 0 h 159"/>
                  <a:gd name="T2" fmla="*/ 300 w 600"/>
                  <a:gd name="T3" fmla="*/ 159 h 159"/>
                  <a:gd name="T4" fmla="*/ 600 w 600"/>
                  <a:gd name="T5" fmla="*/ 0 h 159"/>
                  <a:gd name="T6" fmla="*/ 0 w 600"/>
                  <a:gd name="T7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0" h="159">
                    <a:moveTo>
                      <a:pt x="0" y="0"/>
                    </a:moveTo>
                    <a:cubicBezTo>
                      <a:pt x="0" y="88"/>
                      <a:pt x="134" y="159"/>
                      <a:pt x="300" y="159"/>
                    </a:cubicBezTo>
                    <a:cubicBezTo>
                      <a:pt x="466" y="159"/>
                      <a:pt x="600" y="88"/>
                      <a:pt x="60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CF87D1D-BD6F-4E51-A1BD-F22D59FBD17B}"/>
                </a:ext>
              </a:extLst>
            </p:cNvPr>
            <p:cNvGrpSpPr/>
            <p:nvPr/>
          </p:nvGrpSpPr>
          <p:grpSpPr>
            <a:xfrm>
              <a:off x="11529843" y="6195951"/>
              <a:ext cx="1327489" cy="1035275"/>
              <a:chOff x="11529843" y="6195951"/>
              <a:chExt cx="1327489" cy="1035275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130843DB-F47D-4CC6-8F3A-5619B82123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9843" y="6195951"/>
                <a:ext cx="1327489" cy="664341"/>
              </a:xfrm>
              <a:custGeom>
                <a:avLst/>
                <a:gdLst>
                  <a:gd name="T0" fmla="*/ 640 w 640"/>
                  <a:gd name="T1" fmla="*/ 320 h 320"/>
                  <a:gd name="T2" fmla="*/ 600 w 640"/>
                  <a:gd name="T3" fmla="*/ 320 h 320"/>
                  <a:gd name="T4" fmla="*/ 320 w 640"/>
                  <a:gd name="T5" fmla="*/ 40 h 320"/>
                  <a:gd name="T6" fmla="*/ 40 w 640"/>
                  <a:gd name="T7" fmla="*/ 320 h 320"/>
                  <a:gd name="T8" fmla="*/ 0 w 640"/>
                  <a:gd name="T9" fmla="*/ 320 h 320"/>
                  <a:gd name="T10" fmla="*/ 320 w 640"/>
                  <a:gd name="T11" fmla="*/ 0 h 320"/>
                  <a:gd name="T12" fmla="*/ 640 w 640"/>
                  <a:gd name="T13" fmla="*/ 320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0" h="320">
                    <a:moveTo>
                      <a:pt x="640" y="320"/>
                    </a:moveTo>
                    <a:cubicBezTo>
                      <a:pt x="600" y="320"/>
                      <a:pt x="600" y="320"/>
                      <a:pt x="600" y="320"/>
                    </a:cubicBezTo>
                    <a:cubicBezTo>
                      <a:pt x="600" y="166"/>
                      <a:pt x="474" y="40"/>
                      <a:pt x="320" y="40"/>
                    </a:cubicBezTo>
                    <a:cubicBezTo>
                      <a:pt x="165" y="40"/>
                      <a:pt x="40" y="166"/>
                      <a:pt x="40" y="320"/>
                    </a:cubicBezTo>
                    <a:cubicBezTo>
                      <a:pt x="0" y="320"/>
                      <a:pt x="0" y="320"/>
                      <a:pt x="0" y="320"/>
                    </a:cubicBezTo>
                    <a:cubicBezTo>
                      <a:pt x="0" y="144"/>
                      <a:pt x="143" y="0"/>
                      <a:pt x="320" y="0"/>
                    </a:cubicBezTo>
                    <a:cubicBezTo>
                      <a:pt x="496" y="0"/>
                      <a:pt x="640" y="144"/>
                      <a:pt x="640" y="3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4E3721FF-9EB8-4EC0-9C77-4B9BA7428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9843" y="6860292"/>
                <a:ext cx="1327489" cy="370934"/>
              </a:xfrm>
              <a:custGeom>
                <a:avLst/>
                <a:gdLst>
                  <a:gd name="T0" fmla="*/ 320 w 640"/>
                  <a:gd name="T1" fmla="*/ 179 h 179"/>
                  <a:gd name="T2" fmla="*/ 0 w 640"/>
                  <a:gd name="T3" fmla="*/ 0 h 179"/>
                  <a:gd name="T4" fmla="*/ 40 w 640"/>
                  <a:gd name="T5" fmla="*/ 0 h 179"/>
                  <a:gd name="T6" fmla="*/ 320 w 640"/>
                  <a:gd name="T7" fmla="*/ 139 h 179"/>
                  <a:gd name="T8" fmla="*/ 600 w 640"/>
                  <a:gd name="T9" fmla="*/ 0 h 179"/>
                  <a:gd name="T10" fmla="*/ 640 w 640"/>
                  <a:gd name="T11" fmla="*/ 0 h 179"/>
                  <a:gd name="T12" fmla="*/ 320 w 640"/>
                  <a:gd name="T13" fmla="*/ 17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0" h="179">
                    <a:moveTo>
                      <a:pt x="320" y="179"/>
                    </a:moveTo>
                    <a:cubicBezTo>
                      <a:pt x="140" y="179"/>
                      <a:pt x="0" y="101"/>
                      <a:pt x="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0" y="76"/>
                      <a:pt x="168" y="139"/>
                      <a:pt x="320" y="139"/>
                    </a:cubicBezTo>
                    <a:cubicBezTo>
                      <a:pt x="472" y="139"/>
                      <a:pt x="600" y="76"/>
                      <a:pt x="600" y="0"/>
                    </a:cubicBezTo>
                    <a:cubicBezTo>
                      <a:pt x="640" y="0"/>
                      <a:pt x="640" y="0"/>
                      <a:pt x="640" y="0"/>
                    </a:cubicBezTo>
                    <a:cubicBezTo>
                      <a:pt x="640" y="101"/>
                      <a:pt x="499" y="179"/>
                      <a:pt x="320" y="17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F3BA24B5-534A-4EDD-8D3E-244CB5C146E4}"/>
              </a:ext>
            </a:extLst>
          </p:cNvPr>
          <p:cNvSpPr/>
          <p:nvPr/>
        </p:nvSpPr>
        <p:spPr>
          <a:xfrm>
            <a:off x="3210560" y="318994"/>
            <a:ext cx="6193565" cy="6193565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F6E56ED-7F9F-433A-8386-4CDAB5422080}"/>
              </a:ext>
            </a:extLst>
          </p:cNvPr>
          <p:cNvCxnSpPr>
            <a:cxnSpLocks/>
          </p:cNvCxnSpPr>
          <p:nvPr/>
        </p:nvCxnSpPr>
        <p:spPr>
          <a:xfrm flipH="1" flipV="1">
            <a:off x="2003363" y="3627848"/>
            <a:ext cx="1098671" cy="0"/>
          </a:xfrm>
          <a:prstGeom prst="line">
            <a:avLst/>
          </a:prstGeom>
          <a:ln w="38100">
            <a:solidFill>
              <a:srgbClr val="187035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463B782-791F-4A36-ADDB-383D0722A3B9}"/>
              </a:ext>
            </a:extLst>
          </p:cNvPr>
          <p:cNvCxnSpPr>
            <a:cxnSpLocks/>
          </p:cNvCxnSpPr>
          <p:nvPr/>
        </p:nvCxnSpPr>
        <p:spPr>
          <a:xfrm flipV="1">
            <a:off x="9473250" y="3627848"/>
            <a:ext cx="1098671" cy="0"/>
          </a:xfrm>
          <a:prstGeom prst="line">
            <a:avLst/>
          </a:prstGeom>
          <a:ln w="38100">
            <a:solidFill>
              <a:srgbClr val="187035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arallelogram 4">
            <a:extLst>
              <a:ext uri="{FF2B5EF4-FFF2-40B4-BE49-F238E27FC236}">
                <a16:creationId xmlns:a16="http://schemas.microsoft.com/office/drawing/2014/main" id="{DE5FAEF4-01C3-461B-B760-A9E66F39A4FA}"/>
              </a:ext>
            </a:extLst>
          </p:cNvPr>
          <p:cNvSpPr/>
          <p:nvPr/>
        </p:nvSpPr>
        <p:spPr>
          <a:xfrm flipH="1">
            <a:off x="5078850" y="2390346"/>
            <a:ext cx="740926" cy="683406"/>
          </a:xfrm>
          <a:custGeom>
            <a:avLst/>
            <a:gdLst>
              <a:gd name="connsiteX0" fmla="*/ 0 w 2808312"/>
              <a:gd name="connsiteY0" fmla="*/ 1584176 h 1584176"/>
              <a:gd name="connsiteX1" fmla="*/ 948494 w 2808312"/>
              <a:gd name="connsiteY1" fmla="*/ 0 h 1584176"/>
              <a:gd name="connsiteX2" fmla="*/ 2808312 w 2808312"/>
              <a:gd name="connsiteY2" fmla="*/ 0 h 1584176"/>
              <a:gd name="connsiteX3" fmla="*/ 1859818 w 2808312"/>
              <a:gd name="connsiteY3" fmla="*/ 1584176 h 1584176"/>
              <a:gd name="connsiteX4" fmla="*/ 0 w 2808312"/>
              <a:gd name="connsiteY4" fmla="*/ 1584176 h 1584176"/>
              <a:gd name="connsiteX0" fmla="*/ 1859818 w 2808312"/>
              <a:gd name="connsiteY0" fmla="*/ 1584176 h 1675616"/>
              <a:gd name="connsiteX1" fmla="*/ 0 w 2808312"/>
              <a:gd name="connsiteY1" fmla="*/ 1584176 h 1675616"/>
              <a:gd name="connsiteX2" fmla="*/ 948494 w 2808312"/>
              <a:gd name="connsiteY2" fmla="*/ 0 h 1675616"/>
              <a:gd name="connsiteX3" fmla="*/ 2808312 w 2808312"/>
              <a:gd name="connsiteY3" fmla="*/ 0 h 1675616"/>
              <a:gd name="connsiteX4" fmla="*/ 1951258 w 2808312"/>
              <a:gd name="connsiteY4" fmla="*/ 1675616 h 1675616"/>
              <a:gd name="connsiteX0" fmla="*/ 1859818 w 2808312"/>
              <a:gd name="connsiteY0" fmla="*/ 1584176 h 1584176"/>
              <a:gd name="connsiteX1" fmla="*/ 0 w 2808312"/>
              <a:gd name="connsiteY1" fmla="*/ 1584176 h 1584176"/>
              <a:gd name="connsiteX2" fmla="*/ 948494 w 2808312"/>
              <a:gd name="connsiteY2" fmla="*/ 0 h 1584176"/>
              <a:gd name="connsiteX3" fmla="*/ 2808312 w 2808312"/>
              <a:gd name="connsiteY3" fmla="*/ 0 h 1584176"/>
              <a:gd name="connsiteX0" fmla="*/ 0 w 2808312"/>
              <a:gd name="connsiteY0" fmla="*/ 1584176 h 1584176"/>
              <a:gd name="connsiteX1" fmla="*/ 948494 w 2808312"/>
              <a:gd name="connsiteY1" fmla="*/ 0 h 1584176"/>
              <a:gd name="connsiteX2" fmla="*/ 2808312 w 2808312"/>
              <a:gd name="connsiteY2" fmla="*/ 0 h 1584176"/>
              <a:gd name="connsiteX0" fmla="*/ 151777 w 1859817"/>
              <a:gd name="connsiteY0" fmla="*/ 3353605 h 3353605"/>
              <a:gd name="connsiteX1" fmla="*/ -1 w 1859817"/>
              <a:gd name="connsiteY1" fmla="*/ 0 h 3353605"/>
              <a:gd name="connsiteX2" fmla="*/ 1859817 w 1859817"/>
              <a:gd name="connsiteY2" fmla="*/ 0 h 3353605"/>
              <a:gd name="connsiteX0" fmla="*/ 0 w 1708040"/>
              <a:gd name="connsiteY0" fmla="*/ 3416799 h 3416799"/>
              <a:gd name="connsiteX1" fmla="*/ 529344 w 1708040"/>
              <a:gd name="connsiteY1" fmla="*/ 0 h 3416799"/>
              <a:gd name="connsiteX2" fmla="*/ 1708040 w 1708040"/>
              <a:gd name="connsiteY2" fmla="*/ 63194 h 3416799"/>
              <a:gd name="connsiteX0" fmla="*/ 0 w 1708040"/>
              <a:gd name="connsiteY0" fmla="*/ 3385202 h 3385202"/>
              <a:gd name="connsiteX1" fmla="*/ 516245 w 1708040"/>
              <a:gd name="connsiteY1" fmla="*/ 0 h 3385202"/>
              <a:gd name="connsiteX2" fmla="*/ 1708040 w 1708040"/>
              <a:gd name="connsiteY2" fmla="*/ 31597 h 3385202"/>
              <a:gd name="connsiteX0" fmla="*/ 0 w 1708040"/>
              <a:gd name="connsiteY0" fmla="*/ 3353605 h 3353605"/>
              <a:gd name="connsiteX1" fmla="*/ 503147 w 1708040"/>
              <a:gd name="connsiteY1" fmla="*/ 63194 h 3353605"/>
              <a:gd name="connsiteX2" fmla="*/ 1708040 w 1708040"/>
              <a:gd name="connsiteY2" fmla="*/ 0 h 3353605"/>
              <a:gd name="connsiteX0" fmla="*/ 0 w 1708040"/>
              <a:gd name="connsiteY0" fmla="*/ 3353605 h 3353605"/>
              <a:gd name="connsiteX1" fmla="*/ 1066381 w 1708040"/>
              <a:gd name="connsiteY1" fmla="*/ 0 h 3353605"/>
              <a:gd name="connsiteX2" fmla="*/ 1708040 w 1708040"/>
              <a:gd name="connsiteY2" fmla="*/ 0 h 3353605"/>
              <a:gd name="connsiteX0" fmla="*/ 0 w 4144358"/>
              <a:gd name="connsiteY0" fmla="*/ 3401000 h 3401000"/>
              <a:gd name="connsiteX1" fmla="*/ 1066381 w 4144358"/>
              <a:gd name="connsiteY1" fmla="*/ 47395 h 3401000"/>
              <a:gd name="connsiteX2" fmla="*/ 4144358 w 4144358"/>
              <a:gd name="connsiteY2" fmla="*/ 0 h 3401000"/>
              <a:gd name="connsiteX0" fmla="*/ 0 w 4144358"/>
              <a:gd name="connsiteY0" fmla="*/ 3401000 h 3401000"/>
              <a:gd name="connsiteX1" fmla="*/ 3306222 w 4144358"/>
              <a:gd name="connsiteY1" fmla="*/ 47395 h 3401000"/>
              <a:gd name="connsiteX2" fmla="*/ 4144358 w 4144358"/>
              <a:gd name="connsiteY2" fmla="*/ 0 h 3401000"/>
              <a:gd name="connsiteX0" fmla="*/ 0 w 4144358"/>
              <a:gd name="connsiteY0" fmla="*/ 3448395 h 3448395"/>
              <a:gd name="connsiteX1" fmla="*/ 3306222 w 4144358"/>
              <a:gd name="connsiteY1" fmla="*/ 0 h 3448395"/>
              <a:gd name="connsiteX2" fmla="*/ 4144358 w 4144358"/>
              <a:gd name="connsiteY2" fmla="*/ 47395 h 3448395"/>
              <a:gd name="connsiteX0" fmla="*/ 0 w 4144358"/>
              <a:gd name="connsiteY0" fmla="*/ 3401000 h 3401000"/>
              <a:gd name="connsiteX1" fmla="*/ 2554695 w 4144358"/>
              <a:gd name="connsiteY1" fmla="*/ 35548 h 3401000"/>
              <a:gd name="connsiteX2" fmla="*/ 4144358 w 4144358"/>
              <a:gd name="connsiteY2" fmla="*/ 0 h 340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44358" h="3401000">
                <a:moveTo>
                  <a:pt x="0" y="3401000"/>
                </a:moveTo>
                <a:lnTo>
                  <a:pt x="2554695" y="35548"/>
                </a:lnTo>
                <a:lnTo>
                  <a:pt x="4144358" y="0"/>
                </a:lnTo>
              </a:path>
            </a:pathLst>
          </a:custGeom>
          <a:noFill/>
          <a:ln w="38100">
            <a:solidFill>
              <a:schemeClr val="tx1">
                <a:lumMod val="90000"/>
                <a:lumOff val="10000"/>
              </a:schemeClr>
            </a:solidFill>
            <a:headEnd type="oval"/>
            <a:tailEnd type="oval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C8D444D-EEA3-454D-B4EA-0FF95066B475}"/>
              </a:ext>
            </a:extLst>
          </p:cNvPr>
          <p:cNvSpPr txBox="1"/>
          <p:nvPr/>
        </p:nvSpPr>
        <p:spPr>
          <a:xfrm>
            <a:off x="3286618" y="2193477"/>
            <a:ext cx="17205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Industrialization</a:t>
            </a:r>
          </a:p>
          <a:p>
            <a:pPr algn="r"/>
            <a:r>
              <a:rPr lang="en-US" sz="1100" dirty="0"/>
              <a:t>Exploitation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FCF10D2-A560-4F49-BF26-DBF60B403D2D}"/>
              </a:ext>
            </a:extLst>
          </p:cNvPr>
          <p:cNvSpPr txBox="1"/>
          <p:nvPr/>
        </p:nvSpPr>
        <p:spPr>
          <a:xfrm>
            <a:off x="7900026" y="4085863"/>
            <a:ext cx="14497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Sustainability</a:t>
            </a:r>
          </a:p>
          <a:p>
            <a:r>
              <a:rPr lang="en-US" sz="1100" dirty="0"/>
              <a:t>Protection</a:t>
            </a:r>
          </a:p>
        </p:txBody>
      </p:sp>
      <p:sp>
        <p:nvSpPr>
          <p:cNvPr id="42" name="Parallelogram 4">
            <a:extLst>
              <a:ext uri="{FF2B5EF4-FFF2-40B4-BE49-F238E27FC236}">
                <a16:creationId xmlns:a16="http://schemas.microsoft.com/office/drawing/2014/main" id="{96933E29-A4D1-44C9-A11F-9490C5C4FB6C}"/>
              </a:ext>
            </a:extLst>
          </p:cNvPr>
          <p:cNvSpPr/>
          <p:nvPr/>
        </p:nvSpPr>
        <p:spPr>
          <a:xfrm flipV="1">
            <a:off x="7288405" y="3627848"/>
            <a:ext cx="533879" cy="683406"/>
          </a:xfrm>
          <a:custGeom>
            <a:avLst/>
            <a:gdLst>
              <a:gd name="connsiteX0" fmla="*/ 0 w 2808312"/>
              <a:gd name="connsiteY0" fmla="*/ 1584176 h 1584176"/>
              <a:gd name="connsiteX1" fmla="*/ 948494 w 2808312"/>
              <a:gd name="connsiteY1" fmla="*/ 0 h 1584176"/>
              <a:gd name="connsiteX2" fmla="*/ 2808312 w 2808312"/>
              <a:gd name="connsiteY2" fmla="*/ 0 h 1584176"/>
              <a:gd name="connsiteX3" fmla="*/ 1859818 w 2808312"/>
              <a:gd name="connsiteY3" fmla="*/ 1584176 h 1584176"/>
              <a:gd name="connsiteX4" fmla="*/ 0 w 2808312"/>
              <a:gd name="connsiteY4" fmla="*/ 1584176 h 1584176"/>
              <a:gd name="connsiteX0" fmla="*/ 1859818 w 2808312"/>
              <a:gd name="connsiteY0" fmla="*/ 1584176 h 1675616"/>
              <a:gd name="connsiteX1" fmla="*/ 0 w 2808312"/>
              <a:gd name="connsiteY1" fmla="*/ 1584176 h 1675616"/>
              <a:gd name="connsiteX2" fmla="*/ 948494 w 2808312"/>
              <a:gd name="connsiteY2" fmla="*/ 0 h 1675616"/>
              <a:gd name="connsiteX3" fmla="*/ 2808312 w 2808312"/>
              <a:gd name="connsiteY3" fmla="*/ 0 h 1675616"/>
              <a:gd name="connsiteX4" fmla="*/ 1951258 w 2808312"/>
              <a:gd name="connsiteY4" fmla="*/ 1675616 h 1675616"/>
              <a:gd name="connsiteX0" fmla="*/ 1859818 w 2808312"/>
              <a:gd name="connsiteY0" fmla="*/ 1584176 h 1584176"/>
              <a:gd name="connsiteX1" fmla="*/ 0 w 2808312"/>
              <a:gd name="connsiteY1" fmla="*/ 1584176 h 1584176"/>
              <a:gd name="connsiteX2" fmla="*/ 948494 w 2808312"/>
              <a:gd name="connsiteY2" fmla="*/ 0 h 1584176"/>
              <a:gd name="connsiteX3" fmla="*/ 2808312 w 2808312"/>
              <a:gd name="connsiteY3" fmla="*/ 0 h 1584176"/>
              <a:gd name="connsiteX0" fmla="*/ 0 w 2808312"/>
              <a:gd name="connsiteY0" fmla="*/ 1584176 h 1584176"/>
              <a:gd name="connsiteX1" fmla="*/ 948494 w 2808312"/>
              <a:gd name="connsiteY1" fmla="*/ 0 h 1584176"/>
              <a:gd name="connsiteX2" fmla="*/ 2808312 w 2808312"/>
              <a:gd name="connsiteY2" fmla="*/ 0 h 1584176"/>
              <a:gd name="connsiteX0" fmla="*/ 151777 w 1859817"/>
              <a:gd name="connsiteY0" fmla="*/ 3353605 h 3353605"/>
              <a:gd name="connsiteX1" fmla="*/ -1 w 1859817"/>
              <a:gd name="connsiteY1" fmla="*/ 0 h 3353605"/>
              <a:gd name="connsiteX2" fmla="*/ 1859817 w 1859817"/>
              <a:gd name="connsiteY2" fmla="*/ 0 h 3353605"/>
              <a:gd name="connsiteX0" fmla="*/ 0 w 1708040"/>
              <a:gd name="connsiteY0" fmla="*/ 3416799 h 3416799"/>
              <a:gd name="connsiteX1" fmla="*/ 529344 w 1708040"/>
              <a:gd name="connsiteY1" fmla="*/ 0 h 3416799"/>
              <a:gd name="connsiteX2" fmla="*/ 1708040 w 1708040"/>
              <a:gd name="connsiteY2" fmla="*/ 63194 h 3416799"/>
              <a:gd name="connsiteX0" fmla="*/ 0 w 1708040"/>
              <a:gd name="connsiteY0" fmla="*/ 3385202 h 3385202"/>
              <a:gd name="connsiteX1" fmla="*/ 516245 w 1708040"/>
              <a:gd name="connsiteY1" fmla="*/ 0 h 3385202"/>
              <a:gd name="connsiteX2" fmla="*/ 1708040 w 1708040"/>
              <a:gd name="connsiteY2" fmla="*/ 31597 h 3385202"/>
              <a:gd name="connsiteX0" fmla="*/ 0 w 1708040"/>
              <a:gd name="connsiteY0" fmla="*/ 3353605 h 3353605"/>
              <a:gd name="connsiteX1" fmla="*/ 503147 w 1708040"/>
              <a:gd name="connsiteY1" fmla="*/ 63194 h 3353605"/>
              <a:gd name="connsiteX2" fmla="*/ 1708040 w 1708040"/>
              <a:gd name="connsiteY2" fmla="*/ 0 h 3353605"/>
              <a:gd name="connsiteX0" fmla="*/ 0 w 1708040"/>
              <a:gd name="connsiteY0" fmla="*/ 3353605 h 3353605"/>
              <a:gd name="connsiteX1" fmla="*/ 1066381 w 1708040"/>
              <a:gd name="connsiteY1" fmla="*/ 0 h 3353605"/>
              <a:gd name="connsiteX2" fmla="*/ 1708040 w 1708040"/>
              <a:gd name="connsiteY2" fmla="*/ 0 h 3353605"/>
              <a:gd name="connsiteX0" fmla="*/ 0 w 4144358"/>
              <a:gd name="connsiteY0" fmla="*/ 3401000 h 3401000"/>
              <a:gd name="connsiteX1" fmla="*/ 1066381 w 4144358"/>
              <a:gd name="connsiteY1" fmla="*/ 47395 h 3401000"/>
              <a:gd name="connsiteX2" fmla="*/ 4144358 w 4144358"/>
              <a:gd name="connsiteY2" fmla="*/ 0 h 3401000"/>
              <a:gd name="connsiteX0" fmla="*/ 0 w 4144358"/>
              <a:gd name="connsiteY0" fmla="*/ 3401000 h 3401000"/>
              <a:gd name="connsiteX1" fmla="*/ 3306222 w 4144358"/>
              <a:gd name="connsiteY1" fmla="*/ 47395 h 3401000"/>
              <a:gd name="connsiteX2" fmla="*/ 4144358 w 4144358"/>
              <a:gd name="connsiteY2" fmla="*/ 0 h 3401000"/>
              <a:gd name="connsiteX0" fmla="*/ 0 w 4144358"/>
              <a:gd name="connsiteY0" fmla="*/ 3448395 h 3448395"/>
              <a:gd name="connsiteX1" fmla="*/ 3306222 w 4144358"/>
              <a:gd name="connsiteY1" fmla="*/ 0 h 3448395"/>
              <a:gd name="connsiteX2" fmla="*/ 4144358 w 4144358"/>
              <a:gd name="connsiteY2" fmla="*/ 47395 h 3448395"/>
              <a:gd name="connsiteX0" fmla="*/ 0 w 4144358"/>
              <a:gd name="connsiteY0" fmla="*/ 3401000 h 3401000"/>
              <a:gd name="connsiteX1" fmla="*/ 2554695 w 4144358"/>
              <a:gd name="connsiteY1" fmla="*/ 35548 h 3401000"/>
              <a:gd name="connsiteX2" fmla="*/ 4144358 w 4144358"/>
              <a:gd name="connsiteY2" fmla="*/ 0 h 340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44358" h="3401000">
                <a:moveTo>
                  <a:pt x="0" y="3401000"/>
                </a:moveTo>
                <a:lnTo>
                  <a:pt x="2554695" y="35548"/>
                </a:lnTo>
                <a:lnTo>
                  <a:pt x="4144358" y="0"/>
                </a:lnTo>
              </a:path>
            </a:pathLst>
          </a:custGeom>
          <a:noFill/>
          <a:ln w="38100">
            <a:solidFill>
              <a:schemeClr val="tx1">
                <a:lumMod val="90000"/>
                <a:lumOff val="10000"/>
              </a:schemeClr>
            </a:solidFill>
            <a:headEnd type="oval"/>
            <a:tailEnd type="oval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Parallelogram 4">
            <a:extLst>
              <a:ext uri="{FF2B5EF4-FFF2-40B4-BE49-F238E27FC236}">
                <a16:creationId xmlns:a16="http://schemas.microsoft.com/office/drawing/2014/main" id="{7388CD16-8C82-44FD-8DE8-A309D65B08D1}"/>
              </a:ext>
            </a:extLst>
          </p:cNvPr>
          <p:cNvSpPr/>
          <p:nvPr/>
        </p:nvSpPr>
        <p:spPr>
          <a:xfrm>
            <a:off x="6385790" y="1514193"/>
            <a:ext cx="740926" cy="1770260"/>
          </a:xfrm>
          <a:custGeom>
            <a:avLst/>
            <a:gdLst>
              <a:gd name="connsiteX0" fmla="*/ 0 w 2808312"/>
              <a:gd name="connsiteY0" fmla="*/ 1584176 h 1584176"/>
              <a:gd name="connsiteX1" fmla="*/ 948494 w 2808312"/>
              <a:gd name="connsiteY1" fmla="*/ 0 h 1584176"/>
              <a:gd name="connsiteX2" fmla="*/ 2808312 w 2808312"/>
              <a:gd name="connsiteY2" fmla="*/ 0 h 1584176"/>
              <a:gd name="connsiteX3" fmla="*/ 1859818 w 2808312"/>
              <a:gd name="connsiteY3" fmla="*/ 1584176 h 1584176"/>
              <a:gd name="connsiteX4" fmla="*/ 0 w 2808312"/>
              <a:gd name="connsiteY4" fmla="*/ 1584176 h 1584176"/>
              <a:gd name="connsiteX0" fmla="*/ 1859818 w 2808312"/>
              <a:gd name="connsiteY0" fmla="*/ 1584176 h 1675616"/>
              <a:gd name="connsiteX1" fmla="*/ 0 w 2808312"/>
              <a:gd name="connsiteY1" fmla="*/ 1584176 h 1675616"/>
              <a:gd name="connsiteX2" fmla="*/ 948494 w 2808312"/>
              <a:gd name="connsiteY2" fmla="*/ 0 h 1675616"/>
              <a:gd name="connsiteX3" fmla="*/ 2808312 w 2808312"/>
              <a:gd name="connsiteY3" fmla="*/ 0 h 1675616"/>
              <a:gd name="connsiteX4" fmla="*/ 1951258 w 2808312"/>
              <a:gd name="connsiteY4" fmla="*/ 1675616 h 1675616"/>
              <a:gd name="connsiteX0" fmla="*/ 1859818 w 2808312"/>
              <a:gd name="connsiteY0" fmla="*/ 1584176 h 1584176"/>
              <a:gd name="connsiteX1" fmla="*/ 0 w 2808312"/>
              <a:gd name="connsiteY1" fmla="*/ 1584176 h 1584176"/>
              <a:gd name="connsiteX2" fmla="*/ 948494 w 2808312"/>
              <a:gd name="connsiteY2" fmla="*/ 0 h 1584176"/>
              <a:gd name="connsiteX3" fmla="*/ 2808312 w 2808312"/>
              <a:gd name="connsiteY3" fmla="*/ 0 h 1584176"/>
              <a:gd name="connsiteX0" fmla="*/ 0 w 2808312"/>
              <a:gd name="connsiteY0" fmla="*/ 1584176 h 1584176"/>
              <a:gd name="connsiteX1" fmla="*/ 948494 w 2808312"/>
              <a:gd name="connsiteY1" fmla="*/ 0 h 1584176"/>
              <a:gd name="connsiteX2" fmla="*/ 2808312 w 2808312"/>
              <a:gd name="connsiteY2" fmla="*/ 0 h 1584176"/>
              <a:gd name="connsiteX0" fmla="*/ 151777 w 1859817"/>
              <a:gd name="connsiteY0" fmla="*/ 3353605 h 3353605"/>
              <a:gd name="connsiteX1" fmla="*/ -1 w 1859817"/>
              <a:gd name="connsiteY1" fmla="*/ 0 h 3353605"/>
              <a:gd name="connsiteX2" fmla="*/ 1859817 w 1859817"/>
              <a:gd name="connsiteY2" fmla="*/ 0 h 3353605"/>
              <a:gd name="connsiteX0" fmla="*/ 0 w 1708040"/>
              <a:gd name="connsiteY0" fmla="*/ 3416799 h 3416799"/>
              <a:gd name="connsiteX1" fmla="*/ 529344 w 1708040"/>
              <a:gd name="connsiteY1" fmla="*/ 0 h 3416799"/>
              <a:gd name="connsiteX2" fmla="*/ 1708040 w 1708040"/>
              <a:gd name="connsiteY2" fmla="*/ 63194 h 3416799"/>
              <a:gd name="connsiteX0" fmla="*/ 0 w 1708040"/>
              <a:gd name="connsiteY0" fmla="*/ 3385202 h 3385202"/>
              <a:gd name="connsiteX1" fmla="*/ 516245 w 1708040"/>
              <a:gd name="connsiteY1" fmla="*/ 0 h 3385202"/>
              <a:gd name="connsiteX2" fmla="*/ 1708040 w 1708040"/>
              <a:gd name="connsiteY2" fmla="*/ 31597 h 3385202"/>
              <a:gd name="connsiteX0" fmla="*/ 0 w 1708040"/>
              <a:gd name="connsiteY0" fmla="*/ 3353605 h 3353605"/>
              <a:gd name="connsiteX1" fmla="*/ 503147 w 1708040"/>
              <a:gd name="connsiteY1" fmla="*/ 63194 h 3353605"/>
              <a:gd name="connsiteX2" fmla="*/ 1708040 w 1708040"/>
              <a:gd name="connsiteY2" fmla="*/ 0 h 3353605"/>
              <a:gd name="connsiteX0" fmla="*/ 0 w 1708040"/>
              <a:gd name="connsiteY0" fmla="*/ 3353605 h 3353605"/>
              <a:gd name="connsiteX1" fmla="*/ 1066381 w 1708040"/>
              <a:gd name="connsiteY1" fmla="*/ 0 h 3353605"/>
              <a:gd name="connsiteX2" fmla="*/ 1708040 w 1708040"/>
              <a:gd name="connsiteY2" fmla="*/ 0 h 3353605"/>
              <a:gd name="connsiteX0" fmla="*/ 0 w 4144358"/>
              <a:gd name="connsiteY0" fmla="*/ 3401000 h 3401000"/>
              <a:gd name="connsiteX1" fmla="*/ 1066381 w 4144358"/>
              <a:gd name="connsiteY1" fmla="*/ 47395 h 3401000"/>
              <a:gd name="connsiteX2" fmla="*/ 4144358 w 4144358"/>
              <a:gd name="connsiteY2" fmla="*/ 0 h 3401000"/>
              <a:gd name="connsiteX0" fmla="*/ 0 w 4144358"/>
              <a:gd name="connsiteY0" fmla="*/ 3401000 h 3401000"/>
              <a:gd name="connsiteX1" fmla="*/ 3306222 w 4144358"/>
              <a:gd name="connsiteY1" fmla="*/ 47395 h 3401000"/>
              <a:gd name="connsiteX2" fmla="*/ 4144358 w 4144358"/>
              <a:gd name="connsiteY2" fmla="*/ 0 h 3401000"/>
              <a:gd name="connsiteX0" fmla="*/ 0 w 4144358"/>
              <a:gd name="connsiteY0" fmla="*/ 3448395 h 3448395"/>
              <a:gd name="connsiteX1" fmla="*/ 3306222 w 4144358"/>
              <a:gd name="connsiteY1" fmla="*/ 0 h 3448395"/>
              <a:gd name="connsiteX2" fmla="*/ 4144358 w 4144358"/>
              <a:gd name="connsiteY2" fmla="*/ 47395 h 3448395"/>
              <a:gd name="connsiteX0" fmla="*/ 0 w 4144358"/>
              <a:gd name="connsiteY0" fmla="*/ 3401000 h 3401000"/>
              <a:gd name="connsiteX1" fmla="*/ 2554695 w 4144358"/>
              <a:gd name="connsiteY1" fmla="*/ 35548 h 3401000"/>
              <a:gd name="connsiteX2" fmla="*/ 4144358 w 4144358"/>
              <a:gd name="connsiteY2" fmla="*/ 0 h 340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44358" h="3401000">
                <a:moveTo>
                  <a:pt x="0" y="3401000"/>
                </a:moveTo>
                <a:lnTo>
                  <a:pt x="2554695" y="35548"/>
                </a:lnTo>
                <a:lnTo>
                  <a:pt x="4144358" y="0"/>
                </a:lnTo>
              </a:path>
            </a:pathLst>
          </a:custGeom>
          <a:noFill/>
          <a:ln w="38100">
            <a:solidFill>
              <a:schemeClr val="tx1">
                <a:lumMod val="90000"/>
                <a:lumOff val="10000"/>
              </a:schemeClr>
            </a:solidFill>
            <a:headEnd type="oval"/>
            <a:tailEnd type="oval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2CC5199-F0EC-4507-830D-8CFC6172F795}"/>
              </a:ext>
            </a:extLst>
          </p:cNvPr>
          <p:cNvSpPr txBox="1"/>
          <p:nvPr/>
        </p:nvSpPr>
        <p:spPr>
          <a:xfrm flipH="1">
            <a:off x="7218727" y="1310898"/>
            <a:ext cx="14962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Settlement</a:t>
            </a:r>
          </a:p>
          <a:p>
            <a:r>
              <a:rPr lang="en-US" sz="1100" dirty="0"/>
              <a:t>Subsistence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7C96AF6-AA04-443E-AA69-A6306D822B4D}"/>
              </a:ext>
            </a:extLst>
          </p:cNvPr>
          <p:cNvSpPr txBox="1"/>
          <p:nvPr/>
        </p:nvSpPr>
        <p:spPr>
          <a:xfrm>
            <a:off x="60960" y="3054065"/>
            <a:ext cx="14441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Human</a:t>
            </a:r>
          </a:p>
          <a:p>
            <a:pPr algn="r"/>
            <a:r>
              <a:rPr lang="en-US" dirty="0"/>
              <a:t>Consumption</a:t>
            </a:r>
          </a:p>
          <a:p>
            <a:pPr algn="r"/>
            <a:r>
              <a:rPr lang="en-US" dirty="0"/>
              <a:t>Population</a:t>
            </a:r>
          </a:p>
          <a:p>
            <a:pPr algn="r"/>
            <a:r>
              <a:rPr lang="en-US" sz="1200" dirty="0">
                <a:solidFill>
                  <a:srgbClr val="FF0000"/>
                </a:solidFill>
              </a:rPr>
              <a:t>growing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CB233D7-87E1-40EC-9E79-925CB1FB18A0}"/>
              </a:ext>
            </a:extLst>
          </p:cNvPr>
          <p:cNvSpPr txBox="1"/>
          <p:nvPr/>
        </p:nvSpPr>
        <p:spPr>
          <a:xfrm flipH="1">
            <a:off x="1554729" y="3075249"/>
            <a:ext cx="1675459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Planetary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A25C1F1-5B65-4AA3-96EF-6FD4CEA2C856}"/>
              </a:ext>
            </a:extLst>
          </p:cNvPr>
          <p:cNvGrpSpPr/>
          <p:nvPr/>
        </p:nvGrpSpPr>
        <p:grpSpPr>
          <a:xfrm>
            <a:off x="9562504" y="3054064"/>
            <a:ext cx="2534632" cy="1416456"/>
            <a:chOff x="18375559" y="6108031"/>
            <a:chExt cx="5069924" cy="283328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B2D9A13-0740-475B-B5CB-870A64BEE046}"/>
                </a:ext>
              </a:extLst>
            </p:cNvPr>
            <p:cNvSpPr txBox="1"/>
            <p:nvPr/>
          </p:nvSpPr>
          <p:spPr>
            <a:xfrm flipH="1">
              <a:off x="18375559" y="6150403"/>
              <a:ext cx="2434317" cy="92345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Health</a:t>
              </a:r>
              <a:endParaRPr lang="en-US" sz="2999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E164D3D-B937-4C57-9D5A-D51A41E68144}"/>
                </a:ext>
              </a:extLst>
            </p:cNvPr>
            <p:cNvSpPr txBox="1"/>
            <p:nvPr/>
          </p:nvSpPr>
          <p:spPr>
            <a:xfrm flipH="1">
              <a:off x="20842900" y="6108031"/>
              <a:ext cx="2602583" cy="1108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Biodiversity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shrinking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256A03-2B7A-4A8C-B3BE-E3D4004DBDF3}"/>
                </a:ext>
              </a:extLst>
            </p:cNvPr>
            <p:cNvSpPr/>
            <p:nvPr/>
          </p:nvSpPr>
          <p:spPr>
            <a:xfrm>
              <a:off x="19289668" y="7402486"/>
              <a:ext cx="369510" cy="15388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4399" dirty="0">
                <a:latin typeface="dt-line-technology-01" panose="02000509000000000000" pitchFamily="49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TextBox 40">
            <a:extLst>
              <a:ext uri="{FF2B5EF4-FFF2-40B4-BE49-F238E27FC236}">
                <a16:creationId xmlns:a16="http://schemas.microsoft.com/office/drawing/2014/main" id="{CB103674-F568-443C-9335-C1B6E75F954E}"/>
              </a:ext>
            </a:extLst>
          </p:cNvPr>
          <p:cNvSpPr txBox="1"/>
          <p:nvPr/>
        </p:nvSpPr>
        <p:spPr>
          <a:xfrm>
            <a:off x="5523728" y="5097910"/>
            <a:ext cx="16393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87035"/>
                </a:solidFill>
              </a:rPr>
              <a:t>Regeneration</a:t>
            </a:r>
          </a:p>
          <a:p>
            <a:pPr algn="ctr"/>
            <a:r>
              <a:rPr lang="en-US" sz="1400" dirty="0">
                <a:solidFill>
                  <a:srgbClr val="187035"/>
                </a:solidFill>
              </a:rPr>
              <a:t>Curation</a:t>
            </a:r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27B2BB62-5164-4DE3-9BE1-C749F4F006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67" y="188911"/>
            <a:ext cx="2835331" cy="704474"/>
          </a:xfrm>
          <a:prstGeom prst="rect">
            <a:avLst/>
          </a:prstGeom>
        </p:spPr>
      </p:pic>
      <p:sp>
        <p:nvSpPr>
          <p:cNvPr id="56" name="Rechteck 55">
            <a:extLst>
              <a:ext uri="{FF2B5EF4-FFF2-40B4-BE49-F238E27FC236}">
                <a16:creationId xmlns:a16="http://schemas.microsoft.com/office/drawing/2014/main" id="{BB88992C-822B-470E-9F38-795130047E1C}"/>
              </a:ext>
            </a:extLst>
          </p:cNvPr>
          <p:cNvSpPr/>
          <p:nvPr/>
        </p:nvSpPr>
        <p:spPr>
          <a:xfrm>
            <a:off x="4614505" y="6532395"/>
            <a:ext cx="7577495" cy="198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400"/>
              </a:spcAft>
            </a:pPr>
            <a:r>
              <a:rPr lang="de-CH" sz="600" dirty="0">
                <a:latin typeface="Courier New" panose="02070309020205020404" pitchFamily="49" charset="0"/>
                <a:ea typeface="Arial" panose="020B0604020202020204" pitchFamily="34" charset="0"/>
                <a:cs typeface="Times New Roman" panose="02020603050405020304" pitchFamily="18" charset="0"/>
              </a:rPr>
              <a:t>Hühn, T. (2021) Planetary Health, ZHAW, Wädenswil.</a:t>
            </a:r>
            <a:endParaRPr lang="de-CH" sz="600" dirty="0">
              <a:effectLst/>
              <a:latin typeface="Courier New" panose="02070309020205020404" pitchFamily="49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55272DFA-2B60-477C-92FD-B081CBEA6B7D}"/>
              </a:ext>
            </a:extLst>
          </p:cNvPr>
          <p:cNvGrpSpPr/>
          <p:nvPr/>
        </p:nvGrpSpPr>
        <p:grpSpPr>
          <a:xfrm>
            <a:off x="9872687" y="70992"/>
            <a:ext cx="2196183" cy="1019021"/>
            <a:chOff x="9313872" y="70992"/>
            <a:chExt cx="2615716" cy="1213683"/>
          </a:xfrm>
        </p:grpSpPr>
        <p:pic>
          <p:nvPicPr>
            <p:cNvPr id="59" name="Grafik 58">
              <a:extLst>
                <a:ext uri="{FF2B5EF4-FFF2-40B4-BE49-F238E27FC236}">
                  <a16:creationId xmlns:a16="http://schemas.microsoft.com/office/drawing/2014/main" id="{94DB0E37-7974-4BD6-A615-4E047AEB2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43753" y="70992"/>
              <a:ext cx="1385835" cy="1213682"/>
            </a:xfrm>
            <a:prstGeom prst="rect">
              <a:avLst/>
            </a:prstGeom>
          </p:spPr>
        </p:pic>
        <p:pic>
          <p:nvPicPr>
            <p:cNvPr id="60" name="Grafik 59">
              <a:extLst>
                <a:ext uri="{FF2B5EF4-FFF2-40B4-BE49-F238E27FC236}">
                  <a16:creationId xmlns:a16="http://schemas.microsoft.com/office/drawing/2014/main" id="{E9F5A89D-6003-40A0-88BE-22E4589B4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13872" y="70993"/>
              <a:ext cx="1207644" cy="1213682"/>
            </a:xfrm>
            <a:prstGeom prst="rect">
              <a:avLst/>
            </a:prstGeom>
          </p:spPr>
        </p:pic>
      </p:grpSp>
      <p:sp>
        <p:nvSpPr>
          <p:cNvPr id="61" name="TextBox 22">
            <a:extLst>
              <a:ext uri="{FF2B5EF4-FFF2-40B4-BE49-F238E27FC236}">
                <a16:creationId xmlns:a16="http://schemas.microsoft.com/office/drawing/2014/main" id="{D19067C7-8E27-41D5-B9E3-5091DC4673E5}"/>
              </a:ext>
            </a:extLst>
          </p:cNvPr>
          <p:cNvSpPr txBox="1"/>
          <p:nvPr/>
        </p:nvSpPr>
        <p:spPr>
          <a:xfrm>
            <a:off x="60960" y="5097910"/>
            <a:ext cx="4103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Doughnut*- to</a:t>
            </a:r>
          </a:p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Regenerative-Economy</a:t>
            </a:r>
          </a:p>
          <a:p>
            <a:r>
              <a:rPr lang="en-US" sz="16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Sufficiency: Insufficient</a:t>
            </a:r>
          </a:p>
          <a:p>
            <a:r>
              <a:rPr lang="en-US" sz="16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Protection is not </a:t>
            </a:r>
            <a:r>
              <a:rPr lang="en-US" sz="1600" b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enougth</a:t>
            </a:r>
            <a:endParaRPr lang="en-US" sz="16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B777D58F-5CDE-477B-8E0E-8027586408A0}"/>
              </a:ext>
            </a:extLst>
          </p:cNvPr>
          <p:cNvSpPr/>
          <p:nvPr/>
        </p:nvSpPr>
        <p:spPr>
          <a:xfrm>
            <a:off x="78488" y="6359794"/>
            <a:ext cx="1519552" cy="441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Kate Raworth</a:t>
            </a:r>
          </a:p>
          <a:p>
            <a:pPr>
              <a:lnSpc>
                <a:spcPct val="150000"/>
              </a:lnSpc>
            </a:pPr>
            <a:r>
              <a:rPr lang="en-US" sz="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Dougnut</a:t>
            </a:r>
            <a:r>
              <a:rPr lang="en-US"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Economy, 2017</a:t>
            </a:r>
          </a:p>
        </p:txBody>
      </p:sp>
    </p:spTree>
    <p:extLst>
      <p:ext uri="{BB962C8B-B14F-4D97-AF65-F5344CB8AC3E}">
        <p14:creationId xmlns:p14="http://schemas.microsoft.com/office/powerpoint/2010/main" val="409483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333">
                                          <p:cBhvr additive="base">
                                            <p:cTn id="7" dur="1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333">
                                          <p:cBhvr additive="base">
                                            <p:cTn id="8" dur="1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9" presetClass="entr" presetSubtype="0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3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3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2" dur="3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3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3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2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0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3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 animBg="1"/>
          <p:bldP spid="23" grpId="0" animBg="1"/>
          <p:bldP spid="39" grpId="0" animBg="1"/>
          <p:bldP spid="40" grpId="0"/>
          <p:bldP spid="41" grpId="0"/>
          <p:bldP spid="42" grpId="0" animBg="1"/>
          <p:bldP spid="43" grpId="0" animBg="1"/>
          <p:bldP spid="44" grpId="0"/>
          <p:bldP spid="31" grpId="0"/>
          <p:bldP spid="38" grpId="0"/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9" presetClass="entr" presetSubtype="0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3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3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2" dur="3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3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3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2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0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3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 animBg="1"/>
          <p:bldP spid="23" grpId="0" animBg="1"/>
          <p:bldP spid="39" grpId="0" animBg="1"/>
          <p:bldP spid="40" grpId="0"/>
          <p:bldP spid="41" grpId="0"/>
          <p:bldP spid="42" grpId="0" animBg="1"/>
          <p:bldP spid="43" grpId="0" animBg="1"/>
          <p:bldP spid="44" grpId="0"/>
          <p:bldP spid="31" grpId="0"/>
          <p:bldP spid="38" grpId="0"/>
          <p:bldP spid="4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14E55ADD-7C1E-4B52-9166-E160FB046DF4}"/>
              </a:ext>
            </a:extLst>
          </p:cNvPr>
          <p:cNvSpPr>
            <a:spLocks/>
          </p:cNvSpPr>
          <p:nvPr/>
        </p:nvSpPr>
        <p:spPr bwMode="auto">
          <a:xfrm>
            <a:off x="4544422" y="3495667"/>
            <a:ext cx="3185698" cy="1646817"/>
          </a:xfrm>
          <a:custGeom>
            <a:avLst/>
            <a:gdLst>
              <a:gd name="T0" fmla="*/ 1256 w 2307"/>
              <a:gd name="T1" fmla="*/ 415 h 1192"/>
              <a:gd name="T2" fmla="*/ 573 w 2307"/>
              <a:gd name="T3" fmla="*/ 580 h 1192"/>
              <a:gd name="T4" fmla="*/ 0 w 2307"/>
              <a:gd name="T5" fmla="*/ 479 h 1192"/>
              <a:gd name="T6" fmla="*/ 1123 w 2307"/>
              <a:gd name="T7" fmla="*/ 1192 h 1192"/>
              <a:gd name="T8" fmla="*/ 2307 w 2307"/>
              <a:gd name="T9" fmla="*/ 322 h 1192"/>
              <a:gd name="T10" fmla="*/ 1256 w 2307"/>
              <a:gd name="T11" fmla="*/ 415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07" h="1192">
                <a:moveTo>
                  <a:pt x="1256" y="415"/>
                </a:moveTo>
                <a:cubicBezTo>
                  <a:pt x="1045" y="502"/>
                  <a:pt x="826" y="592"/>
                  <a:pt x="573" y="580"/>
                </a:cubicBezTo>
                <a:cubicBezTo>
                  <a:pt x="359" y="570"/>
                  <a:pt x="211" y="642"/>
                  <a:pt x="0" y="479"/>
                </a:cubicBezTo>
                <a:cubicBezTo>
                  <a:pt x="206" y="785"/>
                  <a:pt x="567" y="1192"/>
                  <a:pt x="1123" y="1192"/>
                </a:cubicBezTo>
                <a:cubicBezTo>
                  <a:pt x="1619" y="1192"/>
                  <a:pt x="2108" y="743"/>
                  <a:pt x="2307" y="322"/>
                </a:cubicBezTo>
                <a:cubicBezTo>
                  <a:pt x="1944" y="0"/>
                  <a:pt x="1602" y="273"/>
                  <a:pt x="1256" y="415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0C968ED-94D6-4916-8448-D666399A7CA0}"/>
              </a:ext>
            </a:extLst>
          </p:cNvPr>
          <p:cNvSpPr>
            <a:spLocks/>
          </p:cNvSpPr>
          <p:nvPr/>
        </p:nvSpPr>
        <p:spPr bwMode="auto">
          <a:xfrm>
            <a:off x="4561088" y="1713930"/>
            <a:ext cx="3015857" cy="1500786"/>
          </a:xfrm>
          <a:custGeom>
            <a:avLst/>
            <a:gdLst>
              <a:gd name="T0" fmla="*/ 1224 w 2184"/>
              <a:gd name="T1" fmla="*/ 723 h 1086"/>
              <a:gd name="T2" fmla="*/ 1836 w 2184"/>
              <a:gd name="T3" fmla="*/ 569 h 1086"/>
              <a:gd name="T4" fmla="*/ 2184 w 2184"/>
              <a:gd name="T5" fmla="*/ 619 h 1086"/>
              <a:gd name="T6" fmla="*/ 1111 w 2184"/>
              <a:gd name="T7" fmla="*/ 11 h 1086"/>
              <a:gd name="T8" fmla="*/ 0 w 2184"/>
              <a:gd name="T9" fmla="*/ 690 h 1086"/>
              <a:gd name="T10" fmla="*/ 1224 w 2184"/>
              <a:gd name="T11" fmla="*/ 723 h 10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84" h="1086">
                <a:moveTo>
                  <a:pt x="1224" y="723"/>
                </a:moveTo>
                <a:cubicBezTo>
                  <a:pt x="1419" y="643"/>
                  <a:pt x="1620" y="561"/>
                  <a:pt x="1836" y="569"/>
                </a:cubicBezTo>
                <a:cubicBezTo>
                  <a:pt x="1968" y="574"/>
                  <a:pt x="2058" y="544"/>
                  <a:pt x="2184" y="619"/>
                </a:cubicBezTo>
                <a:cubicBezTo>
                  <a:pt x="1870" y="208"/>
                  <a:pt x="1580" y="22"/>
                  <a:pt x="1111" y="11"/>
                </a:cubicBezTo>
                <a:cubicBezTo>
                  <a:pt x="652" y="0"/>
                  <a:pt x="215" y="320"/>
                  <a:pt x="0" y="690"/>
                </a:cubicBezTo>
                <a:cubicBezTo>
                  <a:pt x="477" y="1086"/>
                  <a:pt x="860" y="873"/>
                  <a:pt x="1224" y="723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EF49480-E8D7-4FA3-ABF5-CBA605DA0822}"/>
              </a:ext>
            </a:extLst>
          </p:cNvPr>
          <p:cNvSpPr>
            <a:spLocks/>
          </p:cNvSpPr>
          <p:nvPr/>
        </p:nvSpPr>
        <p:spPr bwMode="auto">
          <a:xfrm>
            <a:off x="4376169" y="2379006"/>
            <a:ext cx="3445220" cy="1917450"/>
          </a:xfrm>
          <a:custGeom>
            <a:avLst/>
            <a:gdLst>
              <a:gd name="T0" fmla="*/ 1367 w 2495"/>
              <a:gd name="T1" fmla="*/ 1043 h 1388"/>
              <a:gd name="T2" fmla="*/ 1942 w 2495"/>
              <a:gd name="T3" fmla="*/ 783 h 1388"/>
              <a:gd name="T4" fmla="*/ 2482 w 2495"/>
              <a:gd name="T5" fmla="*/ 850 h 1388"/>
              <a:gd name="T6" fmla="*/ 2454 w 2495"/>
              <a:gd name="T7" fmla="*/ 546 h 1388"/>
              <a:gd name="T8" fmla="*/ 2397 w 2495"/>
              <a:gd name="T9" fmla="*/ 301 h 1388"/>
              <a:gd name="T10" fmla="*/ 1364 w 2495"/>
              <a:gd name="T11" fmla="*/ 379 h 1388"/>
              <a:gd name="T12" fmla="*/ 720 w 2495"/>
              <a:gd name="T13" fmla="*/ 662 h 1388"/>
              <a:gd name="T14" fmla="*/ 34 w 2495"/>
              <a:gd name="T15" fmla="*/ 511 h 1388"/>
              <a:gd name="T16" fmla="*/ 28 w 2495"/>
              <a:gd name="T17" fmla="*/ 979 h 1388"/>
              <a:gd name="T18" fmla="*/ 56 w 2495"/>
              <a:gd name="T19" fmla="*/ 1113 h 1388"/>
              <a:gd name="T20" fmla="*/ 1367 w 2495"/>
              <a:gd name="T21" fmla="*/ 1043 h 1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95" h="1388">
                <a:moveTo>
                  <a:pt x="1367" y="1043"/>
                </a:moveTo>
                <a:cubicBezTo>
                  <a:pt x="1544" y="930"/>
                  <a:pt x="1727" y="813"/>
                  <a:pt x="1942" y="783"/>
                </a:cubicBezTo>
                <a:cubicBezTo>
                  <a:pt x="2117" y="759"/>
                  <a:pt x="2295" y="749"/>
                  <a:pt x="2482" y="850"/>
                </a:cubicBezTo>
                <a:cubicBezTo>
                  <a:pt x="2495" y="734"/>
                  <a:pt x="2467" y="659"/>
                  <a:pt x="2454" y="546"/>
                </a:cubicBezTo>
                <a:cubicBezTo>
                  <a:pt x="2444" y="462"/>
                  <a:pt x="2427" y="377"/>
                  <a:pt x="2397" y="301"/>
                </a:cubicBezTo>
                <a:cubicBezTo>
                  <a:pt x="1952" y="0"/>
                  <a:pt x="1692" y="169"/>
                  <a:pt x="1364" y="379"/>
                </a:cubicBezTo>
                <a:cubicBezTo>
                  <a:pt x="1171" y="502"/>
                  <a:pt x="971" y="629"/>
                  <a:pt x="720" y="662"/>
                </a:cubicBezTo>
                <a:cubicBezTo>
                  <a:pt x="503" y="690"/>
                  <a:pt x="276" y="641"/>
                  <a:pt x="34" y="511"/>
                </a:cubicBezTo>
                <a:cubicBezTo>
                  <a:pt x="3" y="661"/>
                  <a:pt x="0" y="819"/>
                  <a:pt x="28" y="979"/>
                </a:cubicBezTo>
                <a:cubicBezTo>
                  <a:pt x="34" y="1008"/>
                  <a:pt x="49" y="1084"/>
                  <a:pt x="56" y="1113"/>
                </a:cubicBezTo>
                <a:cubicBezTo>
                  <a:pt x="786" y="1388"/>
                  <a:pt x="1009" y="1272"/>
                  <a:pt x="1367" y="1043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C5B74F0-91BB-4671-8583-0BC10B930AA6}"/>
              </a:ext>
            </a:extLst>
          </p:cNvPr>
          <p:cNvSpPr>
            <a:spLocks/>
          </p:cNvSpPr>
          <p:nvPr/>
        </p:nvSpPr>
        <p:spPr bwMode="auto">
          <a:xfrm>
            <a:off x="4383311" y="2569481"/>
            <a:ext cx="3423792" cy="1707928"/>
          </a:xfrm>
          <a:custGeom>
            <a:avLst/>
            <a:gdLst>
              <a:gd name="T0" fmla="*/ 1174 w 2480"/>
              <a:gd name="T1" fmla="*/ 922 h 1236"/>
              <a:gd name="T2" fmla="*/ 562 w 2480"/>
              <a:gd name="T3" fmla="*/ 768 h 1236"/>
              <a:gd name="T4" fmla="*/ 51 w 2480"/>
              <a:gd name="T5" fmla="*/ 975 h 1236"/>
              <a:gd name="T6" fmla="*/ 0 w 2480"/>
              <a:gd name="T7" fmla="*/ 622 h 1236"/>
              <a:gd name="T8" fmla="*/ 25 w 2480"/>
              <a:gd name="T9" fmla="*/ 374 h 1236"/>
              <a:gd name="T10" fmla="*/ 1059 w 2480"/>
              <a:gd name="T11" fmla="*/ 267 h 1236"/>
              <a:gd name="T12" fmla="*/ 1743 w 2480"/>
              <a:gd name="T13" fmla="*/ 433 h 1236"/>
              <a:gd name="T14" fmla="*/ 2392 w 2480"/>
              <a:gd name="T15" fmla="*/ 163 h 1236"/>
              <a:gd name="T16" fmla="*/ 2480 w 2480"/>
              <a:gd name="T17" fmla="*/ 622 h 1236"/>
              <a:gd name="T18" fmla="*/ 2477 w 2480"/>
              <a:gd name="T19" fmla="*/ 712 h 1236"/>
              <a:gd name="T20" fmla="*/ 1174 w 2480"/>
              <a:gd name="T21" fmla="*/ 922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80" h="1236">
                <a:moveTo>
                  <a:pt x="1174" y="922"/>
                </a:moveTo>
                <a:cubicBezTo>
                  <a:pt x="979" y="842"/>
                  <a:pt x="778" y="759"/>
                  <a:pt x="562" y="768"/>
                </a:cubicBezTo>
                <a:cubicBezTo>
                  <a:pt x="385" y="775"/>
                  <a:pt x="217" y="843"/>
                  <a:pt x="51" y="975"/>
                </a:cubicBezTo>
                <a:cubicBezTo>
                  <a:pt x="18" y="863"/>
                  <a:pt x="0" y="745"/>
                  <a:pt x="0" y="622"/>
                </a:cubicBezTo>
                <a:cubicBezTo>
                  <a:pt x="0" y="537"/>
                  <a:pt x="8" y="454"/>
                  <a:pt x="25" y="374"/>
                </a:cubicBezTo>
                <a:cubicBezTo>
                  <a:pt x="410" y="0"/>
                  <a:pt x="699" y="119"/>
                  <a:pt x="1059" y="267"/>
                </a:cubicBezTo>
                <a:cubicBezTo>
                  <a:pt x="1271" y="355"/>
                  <a:pt x="1490" y="445"/>
                  <a:pt x="1743" y="433"/>
                </a:cubicBezTo>
                <a:cubicBezTo>
                  <a:pt x="1962" y="422"/>
                  <a:pt x="2176" y="333"/>
                  <a:pt x="2392" y="163"/>
                </a:cubicBezTo>
                <a:cubicBezTo>
                  <a:pt x="2449" y="305"/>
                  <a:pt x="2480" y="460"/>
                  <a:pt x="2480" y="622"/>
                </a:cubicBezTo>
                <a:cubicBezTo>
                  <a:pt x="2480" y="652"/>
                  <a:pt x="2479" y="682"/>
                  <a:pt x="2477" y="712"/>
                </a:cubicBezTo>
                <a:cubicBezTo>
                  <a:pt x="1938" y="1236"/>
                  <a:pt x="1566" y="1084"/>
                  <a:pt x="1174" y="922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innerShdw blurRad="1016000" dist="381000">
              <a:prstClr val="black">
                <a:alpha val="17000"/>
              </a:prstClr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9534440-05E3-48DE-B799-3ADEE7B26AA1}"/>
              </a:ext>
            </a:extLst>
          </p:cNvPr>
          <p:cNvSpPr>
            <a:spLocks/>
          </p:cNvSpPr>
          <p:nvPr/>
        </p:nvSpPr>
        <p:spPr bwMode="auto">
          <a:xfrm>
            <a:off x="4561088" y="1715517"/>
            <a:ext cx="3015857" cy="1401580"/>
          </a:xfrm>
          <a:custGeom>
            <a:avLst/>
            <a:gdLst>
              <a:gd name="T0" fmla="*/ 998 w 2184"/>
              <a:gd name="T1" fmla="*/ 722 h 1014"/>
              <a:gd name="T2" fmla="*/ 386 w 2184"/>
              <a:gd name="T3" fmla="*/ 568 h 1014"/>
              <a:gd name="T4" fmla="*/ 0 w 2184"/>
              <a:gd name="T5" fmla="*/ 689 h 1014"/>
              <a:gd name="T6" fmla="*/ 1111 w 2184"/>
              <a:gd name="T7" fmla="*/ 0 h 1014"/>
              <a:gd name="T8" fmla="*/ 2184 w 2184"/>
              <a:gd name="T9" fmla="*/ 618 h 1014"/>
              <a:gd name="T10" fmla="*/ 998 w 2184"/>
              <a:gd name="T11" fmla="*/ 722 h 10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84" h="1014">
                <a:moveTo>
                  <a:pt x="998" y="722"/>
                </a:moveTo>
                <a:cubicBezTo>
                  <a:pt x="803" y="642"/>
                  <a:pt x="602" y="560"/>
                  <a:pt x="386" y="568"/>
                </a:cubicBezTo>
                <a:cubicBezTo>
                  <a:pt x="253" y="573"/>
                  <a:pt x="126" y="613"/>
                  <a:pt x="0" y="689"/>
                </a:cubicBezTo>
                <a:cubicBezTo>
                  <a:pt x="203" y="280"/>
                  <a:pt x="624" y="0"/>
                  <a:pt x="1111" y="0"/>
                </a:cubicBezTo>
                <a:cubicBezTo>
                  <a:pt x="1569" y="0"/>
                  <a:pt x="1969" y="249"/>
                  <a:pt x="2184" y="618"/>
                </a:cubicBezTo>
                <a:cubicBezTo>
                  <a:pt x="1707" y="1014"/>
                  <a:pt x="1361" y="872"/>
                  <a:pt x="998" y="722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  <a:effectLst>
            <a:innerShdw blurRad="901700" dist="622300" dir="16200000">
              <a:prstClr val="black">
                <a:alpha val="16000"/>
              </a:prstClr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AB10A5C-4F80-4B9F-9B70-37F5AD78B194}"/>
              </a:ext>
            </a:extLst>
          </p:cNvPr>
          <p:cNvSpPr>
            <a:spLocks/>
          </p:cNvSpPr>
          <p:nvPr/>
        </p:nvSpPr>
        <p:spPr bwMode="auto">
          <a:xfrm>
            <a:off x="4544422" y="3712332"/>
            <a:ext cx="3185698" cy="1430151"/>
          </a:xfrm>
          <a:custGeom>
            <a:avLst/>
            <a:gdLst>
              <a:gd name="T0" fmla="*/ 990 w 2307"/>
              <a:gd name="T1" fmla="*/ 258 h 1035"/>
              <a:gd name="T2" fmla="*/ 1673 w 2307"/>
              <a:gd name="T3" fmla="*/ 423 h 1035"/>
              <a:gd name="T4" fmla="*/ 2307 w 2307"/>
              <a:gd name="T5" fmla="*/ 165 h 1035"/>
              <a:gd name="T6" fmla="*/ 1123 w 2307"/>
              <a:gd name="T7" fmla="*/ 1035 h 1035"/>
              <a:gd name="T8" fmla="*/ 0 w 2307"/>
              <a:gd name="T9" fmla="*/ 322 h 1035"/>
              <a:gd name="T10" fmla="*/ 990 w 2307"/>
              <a:gd name="T11" fmla="*/ 258 h 1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07" h="1035">
                <a:moveTo>
                  <a:pt x="990" y="258"/>
                </a:moveTo>
                <a:cubicBezTo>
                  <a:pt x="1201" y="345"/>
                  <a:pt x="1420" y="435"/>
                  <a:pt x="1673" y="423"/>
                </a:cubicBezTo>
                <a:cubicBezTo>
                  <a:pt x="1887" y="413"/>
                  <a:pt x="2096" y="328"/>
                  <a:pt x="2307" y="165"/>
                </a:cubicBezTo>
                <a:cubicBezTo>
                  <a:pt x="2149" y="669"/>
                  <a:pt x="1679" y="1035"/>
                  <a:pt x="1123" y="1035"/>
                </a:cubicBezTo>
                <a:cubicBezTo>
                  <a:pt x="627" y="1035"/>
                  <a:pt x="198" y="743"/>
                  <a:pt x="0" y="322"/>
                </a:cubicBezTo>
                <a:cubicBezTo>
                  <a:pt x="363" y="0"/>
                  <a:pt x="644" y="116"/>
                  <a:pt x="990" y="258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innerShdw blurRad="749300" dist="533400" dir="5400000">
              <a:prstClr val="black">
                <a:alpha val="10000"/>
              </a:prstClr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2E2250-E932-40B7-B593-D478AD824AB8}"/>
              </a:ext>
            </a:extLst>
          </p:cNvPr>
          <p:cNvGrpSpPr/>
          <p:nvPr/>
        </p:nvGrpSpPr>
        <p:grpSpPr>
          <a:xfrm>
            <a:off x="8725566" y="2055543"/>
            <a:ext cx="2319152" cy="693133"/>
            <a:chOff x="16726829" y="4303455"/>
            <a:chExt cx="4638908" cy="138644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1FC8488-45E7-4344-BE5F-FF35E30D6B84}"/>
                </a:ext>
              </a:extLst>
            </p:cNvPr>
            <p:cNvSpPr txBox="1"/>
            <p:nvPr/>
          </p:nvSpPr>
          <p:spPr>
            <a:xfrm>
              <a:off x="16726829" y="4303455"/>
              <a:ext cx="2107518" cy="554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Macrobiom</a:t>
              </a:r>
              <a:endPara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566872C-7C11-4B68-8DD2-2B18547F39C5}"/>
                </a:ext>
              </a:extLst>
            </p:cNvPr>
            <p:cNvSpPr txBox="1"/>
            <p:nvPr/>
          </p:nvSpPr>
          <p:spPr>
            <a:xfrm>
              <a:off x="16726829" y="4951142"/>
              <a:ext cx="4638908" cy="738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Interaction, relation, structural coupling: biocenosis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3C5967-DF1D-45CE-A811-61F0D16D86B8}"/>
              </a:ext>
            </a:extLst>
          </p:cNvPr>
          <p:cNvGrpSpPr/>
          <p:nvPr/>
        </p:nvGrpSpPr>
        <p:grpSpPr>
          <a:xfrm>
            <a:off x="9123181" y="3006921"/>
            <a:ext cx="2520180" cy="693133"/>
            <a:chOff x="17054253" y="6235833"/>
            <a:chExt cx="5041016" cy="138644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853BC5-0884-4A15-8E68-3A36EA350726}"/>
                </a:ext>
              </a:extLst>
            </p:cNvPr>
            <p:cNvSpPr txBox="1"/>
            <p:nvPr/>
          </p:nvSpPr>
          <p:spPr>
            <a:xfrm>
              <a:off x="17054253" y="6235833"/>
              <a:ext cx="1853955" cy="554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Holobiom</a:t>
              </a:r>
              <a:endPara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EDF2938-DFDF-49BF-ABF8-2B5297C78801}"/>
                </a:ext>
              </a:extLst>
            </p:cNvPr>
            <p:cNvSpPr txBox="1"/>
            <p:nvPr/>
          </p:nvSpPr>
          <p:spPr>
            <a:xfrm>
              <a:off x="17054253" y="6883520"/>
              <a:ext cx="5041016" cy="738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Integration, determination, entanglement: evolution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DE033D-6ACD-464A-A3DE-5C2BFF3E46D0}"/>
              </a:ext>
            </a:extLst>
          </p:cNvPr>
          <p:cNvGrpSpPr/>
          <p:nvPr/>
        </p:nvGrpSpPr>
        <p:grpSpPr>
          <a:xfrm>
            <a:off x="8725566" y="3958300"/>
            <a:ext cx="2319152" cy="693133"/>
            <a:chOff x="16726829" y="8109466"/>
            <a:chExt cx="4638908" cy="138644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9BBE6E8-22E5-4A7C-B718-631D8A8CE5AC}"/>
                </a:ext>
              </a:extLst>
            </p:cNvPr>
            <p:cNvSpPr txBox="1"/>
            <p:nvPr/>
          </p:nvSpPr>
          <p:spPr>
            <a:xfrm>
              <a:off x="16726829" y="8109466"/>
              <a:ext cx="2014532" cy="554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Microbiom</a:t>
              </a:r>
              <a:endPara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34D7695-E71B-4331-9469-D3D0F6E504F6}"/>
                </a:ext>
              </a:extLst>
            </p:cNvPr>
            <p:cNvSpPr txBox="1"/>
            <p:nvPr/>
          </p:nvSpPr>
          <p:spPr>
            <a:xfrm>
              <a:off x="16726829" y="8757153"/>
              <a:ext cx="4638908" cy="738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Adaption, nutrition, metabolism:</a:t>
              </a:r>
            </a:p>
            <a:p>
              <a:r>
                <a:rPr lang="en-US" sz="9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salutogenesis</a:t>
              </a:r>
              <a:endPara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85C5A08-DD20-445E-BF16-685E14681B71}"/>
              </a:ext>
            </a:extLst>
          </p:cNvPr>
          <p:cNvSpPr txBox="1"/>
          <p:nvPr/>
        </p:nvSpPr>
        <p:spPr>
          <a:xfrm>
            <a:off x="983592" y="1856078"/>
            <a:ext cx="3207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Exploitation</a:t>
            </a:r>
          </a:p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Curation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81A9CA-FBAB-4182-A2E2-C781308F25FA}"/>
              </a:ext>
            </a:extLst>
          </p:cNvPr>
          <p:cNvSpPr txBox="1"/>
          <p:nvPr/>
        </p:nvSpPr>
        <p:spPr>
          <a:xfrm>
            <a:off x="983592" y="3493562"/>
            <a:ext cx="2496690" cy="1732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James Ephraim Lovelock</a:t>
            </a:r>
          </a:p>
          <a:p>
            <a:pPr>
              <a:lnSpc>
                <a:spcPct val="150000"/>
              </a:lnSpc>
            </a:pPr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Atmospheric Environment, 1972</a:t>
            </a:r>
          </a:p>
          <a:p>
            <a:pPr>
              <a:lnSpc>
                <a:spcPct val="150000"/>
              </a:lnSpc>
            </a:pPr>
            <a:endParaRPr lang="en-US" sz="9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Humberto </a:t>
            </a:r>
            <a:r>
              <a:rPr lang="en-US" sz="9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Maturana</a:t>
            </a:r>
            <a:r>
              <a:rPr lang="en-US" sz="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Francesco Varela</a:t>
            </a:r>
          </a:p>
          <a:p>
            <a:pPr>
              <a:lnSpc>
                <a:spcPct val="150000"/>
              </a:lnSpc>
            </a:pPr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tree of knowledge, 1987</a:t>
            </a:r>
          </a:p>
          <a:p>
            <a:pPr>
              <a:lnSpc>
                <a:spcPct val="150000"/>
              </a:lnSpc>
            </a:pP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Donna </a:t>
            </a:r>
            <a:r>
              <a:rPr lang="en-US" sz="9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Harraway</a:t>
            </a:r>
            <a:endParaRPr lang="en-US" sz="9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Stay with the trouble, 2018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A2D968-2156-4432-9636-B2E414168A82}"/>
              </a:ext>
            </a:extLst>
          </p:cNvPr>
          <p:cNvSpPr txBox="1"/>
          <p:nvPr/>
        </p:nvSpPr>
        <p:spPr>
          <a:xfrm>
            <a:off x="4682801" y="3195128"/>
            <a:ext cx="2824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Autopoiesis : </a:t>
            </a:r>
            <a:r>
              <a:rPr lang="en-US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Sympoiesis</a:t>
            </a: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AF0B32-BF40-4E8E-A4CC-711A54F98755}"/>
              </a:ext>
            </a:extLst>
          </p:cNvPr>
          <p:cNvSpPr txBox="1"/>
          <p:nvPr/>
        </p:nvSpPr>
        <p:spPr>
          <a:xfrm>
            <a:off x="4928446" y="2179439"/>
            <a:ext cx="24176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Industrialization : Regeneration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C243EA-F197-41F1-B9AF-41611865B293}"/>
              </a:ext>
            </a:extLst>
          </p:cNvPr>
          <p:cNvSpPr txBox="1"/>
          <p:nvPr/>
        </p:nvSpPr>
        <p:spPr>
          <a:xfrm>
            <a:off x="4994912" y="4428634"/>
            <a:ext cx="23262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Homöostasis</a:t>
            </a:r>
            <a:r>
              <a:rPr lang="en-US" sz="11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: </a:t>
            </a:r>
            <a:r>
              <a:rPr lang="en-US" sz="11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Homöodynamic</a:t>
            </a:r>
            <a:endParaRPr lang="en-US" sz="11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5BBFDAE9-3000-407B-9A82-FB5174177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67" y="188911"/>
            <a:ext cx="2835331" cy="704474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BE52EAAC-275F-4A93-B158-95C9FD988BD4}"/>
              </a:ext>
            </a:extLst>
          </p:cNvPr>
          <p:cNvSpPr/>
          <p:nvPr/>
        </p:nvSpPr>
        <p:spPr>
          <a:xfrm>
            <a:off x="4614505" y="6532395"/>
            <a:ext cx="7577495" cy="198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400"/>
              </a:spcAft>
            </a:pPr>
            <a:r>
              <a:rPr lang="de-CH" sz="600" dirty="0">
                <a:latin typeface="Courier New" panose="02070309020205020404" pitchFamily="49" charset="0"/>
                <a:ea typeface="Arial" panose="020B0604020202020204" pitchFamily="34" charset="0"/>
                <a:cs typeface="Times New Roman" panose="02020603050405020304" pitchFamily="18" charset="0"/>
              </a:rPr>
              <a:t>Hühn, T. (2022) </a:t>
            </a:r>
            <a:r>
              <a:rPr lang="de-CH" sz="600" dirty="0" err="1">
                <a:latin typeface="Courier New" panose="02070309020205020404" pitchFamily="49" charset="0"/>
                <a:ea typeface="Arial" panose="020B0604020202020204" pitchFamily="34" charset="0"/>
                <a:cs typeface="Times New Roman" panose="02020603050405020304" pitchFamily="18" charset="0"/>
              </a:rPr>
              <a:t>From</a:t>
            </a:r>
            <a:r>
              <a:rPr lang="de-CH" sz="600" dirty="0">
                <a:latin typeface="Courier New" panose="02070309020205020404" pitchFamily="49" charset="0"/>
                <a:ea typeface="Arial" panose="020B0604020202020204" pitchFamily="34" charset="0"/>
                <a:cs typeface="Times New Roman" panose="02020603050405020304" pitchFamily="18" charset="0"/>
              </a:rPr>
              <a:t> Exploitation </a:t>
            </a:r>
            <a:r>
              <a:rPr lang="de-CH" sz="600" dirty="0" err="1">
                <a:latin typeface="Courier New" panose="02070309020205020404" pitchFamily="49" charset="0"/>
                <a:ea typeface="Arial" panose="020B0604020202020204" pitchFamily="34" charset="0"/>
                <a:cs typeface="Times New Roman" panose="02020603050405020304" pitchFamily="18" charset="0"/>
              </a:rPr>
              <a:t>to</a:t>
            </a:r>
            <a:r>
              <a:rPr lang="de-CH" sz="600" dirty="0">
                <a:latin typeface="Courier New" panose="02070309020205020404" pitchFamily="49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600" dirty="0" err="1">
                <a:latin typeface="Courier New" panose="02070309020205020404" pitchFamily="49" charset="0"/>
                <a:ea typeface="Arial" panose="020B0604020202020204" pitchFamily="34" charset="0"/>
                <a:cs typeface="Times New Roman" panose="02020603050405020304" pitchFamily="18" charset="0"/>
              </a:rPr>
              <a:t>Curation</a:t>
            </a:r>
            <a:r>
              <a:rPr lang="de-CH" sz="600" dirty="0">
                <a:latin typeface="Courier New" panose="02070309020205020404" pitchFamily="49" charset="0"/>
                <a:ea typeface="Arial" panose="020B0604020202020204" pitchFamily="34" charset="0"/>
                <a:cs typeface="Times New Roman" panose="02020603050405020304" pitchFamily="18" charset="0"/>
              </a:rPr>
              <a:t>, ZHAW, Wädenswil.</a:t>
            </a:r>
            <a:endParaRPr lang="de-CH" sz="600" dirty="0">
              <a:effectLst/>
              <a:latin typeface="Courier New" panose="02070309020205020404" pitchFamily="49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D3103B4D-7CB1-41B3-8BD8-1C4643E54685}"/>
              </a:ext>
            </a:extLst>
          </p:cNvPr>
          <p:cNvGrpSpPr/>
          <p:nvPr/>
        </p:nvGrpSpPr>
        <p:grpSpPr>
          <a:xfrm>
            <a:off x="9872687" y="70992"/>
            <a:ext cx="2196183" cy="1019021"/>
            <a:chOff x="9313872" y="70992"/>
            <a:chExt cx="2615716" cy="1213683"/>
          </a:xfrm>
        </p:grpSpPr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85505C36-3F0A-4B86-92FD-3FCB06C5B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43753" y="70992"/>
              <a:ext cx="1385835" cy="1213682"/>
            </a:xfrm>
            <a:prstGeom prst="rect">
              <a:avLst/>
            </a:prstGeom>
          </p:spPr>
        </p:pic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43194D7B-E60A-4ACF-A8D0-2BDE70015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13872" y="70993"/>
              <a:ext cx="1207644" cy="12136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632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20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20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20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accel="20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accel="20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21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21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 animBg="1"/>
          <p:bldP spid="7" grpId="0" animBg="1"/>
          <p:bldP spid="10" grpId="0" animBg="1"/>
          <p:bldP spid="9" grpId="0" animBg="1"/>
          <p:bldP spid="11" grpId="0" animBg="1"/>
          <p:bldP spid="26" grpId="0"/>
          <p:bldP spid="27" grpId="0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2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2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2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accel="2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accel="2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21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21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 animBg="1"/>
          <p:bldP spid="7" grpId="0" animBg="1"/>
          <p:bldP spid="10" grpId="0" animBg="1"/>
          <p:bldP spid="9" grpId="0" animBg="1"/>
          <p:bldP spid="11" grpId="0" animBg="1"/>
          <p:bldP spid="26" grpId="0"/>
          <p:bldP spid="27" grpId="0"/>
          <p:bldP spid="2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/>
          <p:nvPr/>
        </p:nvSpPr>
        <p:spPr>
          <a:xfrm flipH="1">
            <a:off x="1122523" y="3961507"/>
            <a:ext cx="2857380" cy="503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554">
              <a:lnSpc>
                <a:spcPct val="89000"/>
              </a:lnSpc>
            </a:pPr>
            <a:r>
              <a:rPr lang="en-US" b="1" dirty="0">
                <a:solidFill>
                  <a:srgbClr val="272E3A">
                    <a:lumMod val="90000"/>
                    <a:lumOff val="10000"/>
                  </a:srgbClr>
                </a:solidFill>
                <a:latin typeface="Open Sans Light"/>
              </a:rPr>
              <a:t>Health</a:t>
            </a:r>
            <a:endParaRPr lang="en-US" sz="1200" b="1" dirty="0">
              <a:solidFill>
                <a:srgbClr val="272E3A">
                  <a:lumMod val="90000"/>
                  <a:lumOff val="10000"/>
                </a:srgbClr>
              </a:solidFill>
              <a:latin typeface="Open Sans Light"/>
            </a:endParaRPr>
          </a:p>
          <a:p>
            <a:pPr defTabSz="228554">
              <a:lnSpc>
                <a:spcPct val="89000"/>
              </a:lnSpc>
            </a:pPr>
            <a:r>
              <a:rPr lang="en-US" sz="1200" dirty="0">
                <a:solidFill>
                  <a:srgbClr val="272E3A"/>
                </a:solidFill>
                <a:latin typeface="Open Sans Light"/>
              </a:rPr>
              <a:t>What is in my Food?</a:t>
            </a:r>
          </a:p>
        </p:txBody>
      </p:sp>
      <p:sp>
        <p:nvSpPr>
          <p:cNvPr id="3" name="Rectangle 15"/>
          <p:cNvSpPr/>
          <p:nvPr/>
        </p:nvSpPr>
        <p:spPr>
          <a:xfrm flipH="1">
            <a:off x="1733286" y="2426581"/>
            <a:ext cx="2857380" cy="503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554">
              <a:lnSpc>
                <a:spcPct val="89000"/>
              </a:lnSpc>
            </a:pPr>
            <a:r>
              <a:rPr lang="en-US" b="1" dirty="0">
                <a:solidFill>
                  <a:srgbClr val="272E3A">
                    <a:lumMod val="90000"/>
                    <a:lumOff val="10000"/>
                  </a:srgbClr>
                </a:solidFill>
                <a:latin typeface="Open Sans Light"/>
              </a:rPr>
              <a:t>Origin </a:t>
            </a:r>
            <a:endParaRPr lang="en-US" sz="1200" b="1" dirty="0">
              <a:solidFill>
                <a:srgbClr val="272E3A">
                  <a:lumMod val="90000"/>
                  <a:lumOff val="10000"/>
                </a:srgbClr>
              </a:solidFill>
              <a:latin typeface="Open Sans Light"/>
            </a:endParaRPr>
          </a:p>
          <a:p>
            <a:pPr defTabSz="228554">
              <a:lnSpc>
                <a:spcPct val="89000"/>
              </a:lnSpc>
            </a:pPr>
            <a:r>
              <a:rPr lang="en-US" sz="1200" dirty="0">
                <a:solidFill>
                  <a:srgbClr val="272E3A"/>
                </a:solidFill>
                <a:latin typeface="Open Sans Light"/>
              </a:rPr>
              <a:t>Where does it come from?</a:t>
            </a:r>
            <a:endParaRPr lang="en-US" sz="1200" dirty="0">
              <a:solidFill>
                <a:srgbClr val="272E3A">
                  <a:lumMod val="90000"/>
                  <a:lumOff val="10000"/>
                </a:srgbClr>
              </a:solidFill>
              <a:latin typeface="Open Sans Light"/>
            </a:endParaRPr>
          </a:p>
        </p:txBody>
      </p:sp>
      <p:sp>
        <p:nvSpPr>
          <p:cNvPr id="5" name="Rectangle 21"/>
          <p:cNvSpPr/>
          <p:nvPr/>
        </p:nvSpPr>
        <p:spPr>
          <a:xfrm>
            <a:off x="8212099" y="3961507"/>
            <a:ext cx="2857380" cy="667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228554">
              <a:lnSpc>
                <a:spcPct val="89000"/>
              </a:lnSpc>
            </a:pPr>
            <a:r>
              <a:rPr lang="en-US" b="1" dirty="0">
                <a:solidFill>
                  <a:srgbClr val="272E3A">
                    <a:lumMod val="90000"/>
                    <a:lumOff val="10000"/>
                  </a:srgbClr>
                </a:solidFill>
                <a:latin typeface="Open Sans Light"/>
              </a:rPr>
              <a:t>Ethics</a:t>
            </a:r>
            <a:endParaRPr lang="en-US" sz="1200" b="1" dirty="0">
              <a:solidFill>
                <a:srgbClr val="272E3A">
                  <a:lumMod val="90000"/>
                  <a:lumOff val="10000"/>
                </a:srgbClr>
              </a:solidFill>
              <a:latin typeface="Open Sans Light"/>
            </a:endParaRPr>
          </a:p>
          <a:p>
            <a:pPr algn="r" defTabSz="228554">
              <a:lnSpc>
                <a:spcPct val="89000"/>
              </a:lnSpc>
            </a:pPr>
            <a:r>
              <a:rPr lang="en-US" sz="1200" dirty="0">
                <a:solidFill>
                  <a:srgbClr val="272E3A">
                    <a:lumMod val="90000"/>
                    <a:lumOff val="10000"/>
                  </a:srgbClr>
                </a:solidFill>
                <a:latin typeface="Open Sans Light"/>
              </a:rPr>
              <a:t>Does it harm me, my family, other people, animals, the environment?</a:t>
            </a:r>
          </a:p>
        </p:txBody>
      </p:sp>
      <p:sp>
        <p:nvSpPr>
          <p:cNvPr id="6" name="Rectangle 23"/>
          <p:cNvSpPr/>
          <p:nvPr/>
        </p:nvSpPr>
        <p:spPr>
          <a:xfrm>
            <a:off x="7601336" y="2426581"/>
            <a:ext cx="2857380" cy="503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228554">
              <a:lnSpc>
                <a:spcPct val="89000"/>
              </a:lnSpc>
            </a:pPr>
            <a:r>
              <a:rPr lang="en-US" b="1" dirty="0">
                <a:solidFill>
                  <a:srgbClr val="272E3A">
                    <a:lumMod val="90000"/>
                    <a:lumOff val="10000"/>
                  </a:srgbClr>
                </a:solidFill>
                <a:latin typeface="Open Sans Light"/>
              </a:rPr>
              <a:t>Processing</a:t>
            </a:r>
            <a:r>
              <a:rPr lang="en-US" dirty="0">
                <a:solidFill>
                  <a:srgbClr val="272E3A">
                    <a:lumMod val="90000"/>
                    <a:lumOff val="10000"/>
                  </a:srgbClr>
                </a:solidFill>
                <a:latin typeface="Open Sans Light"/>
              </a:rPr>
              <a:t> </a:t>
            </a:r>
            <a:endParaRPr lang="en-US" sz="1200" dirty="0">
              <a:solidFill>
                <a:srgbClr val="272E3A">
                  <a:lumMod val="90000"/>
                  <a:lumOff val="10000"/>
                </a:srgbClr>
              </a:solidFill>
              <a:latin typeface="Open Sans Light"/>
            </a:endParaRPr>
          </a:p>
          <a:p>
            <a:pPr algn="r" defTabSz="228554">
              <a:lnSpc>
                <a:spcPct val="89000"/>
              </a:lnSpc>
            </a:pPr>
            <a:r>
              <a:rPr lang="en-US" sz="1200" dirty="0">
                <a:solidFill>
                  <a:srgbClr val="272E3A"/>
                </a:solidFill>
                <a:latin typeface="Open Sans Light"/>
              </a:rPr>
              <a:t>How is it made?</a:t>
            </a:r>
            <a:endParaRPr lang="en-US" sz="1200" dirty="0">
              <a:solidFill>
                <a:srgbClr val="272E3A">
                  <a:lumMod val="90000"/>
                  <a:lumOff val="10000"/>
                </a:srgbClr>
              </a:solidFill>
              <a:latin typeface="Open Sans Light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67" y="188911"/>
            <a:ext cx="2835331" cy="704474"/>
          </a:xfrm>
          <a:prstGeom prst="rect">
            <a:avLst/>
          </a:prstGeom>
        </p:spPr>
      </p:pic>
      <p:sp>
        <p:nvSpPr>
          <p:cNvPr id="16" name="Rectangle 17"/>
          <p:cNvSpPr/>
          <p:nvPr/>
        </p:nvSpPr>
        <p:spPr>
          <a:xfrm flipH="1">
            <a:off x="1864760" y="979604"/>
            <a:ext cx="8593956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28554">
              <a:lnSpc>
                <a:spcPct val="89000"/>
              </a:lnSpc>
            </a:pPr>
            <a:r>
              <a:rPr lang="en-US" sz="3200" b="1" dirty="0">
                <a:solidFill>
                  <a:srgbClr val="272E3A">
                    <a:lumMod val="90000"/>
                    <a:lumOff val="10000"/>
                  </a:srgbClr>
                </a:solidFill>
                <a:latin typeface="Open Sans Light"/>
              </a:rPr>
              <a:t>The most relevant Questions on Food</a:t>
            </a:r>
            <a:endParaRPr lang="en-US" sz="2000" b="1" dirty="0">
              <a:solidFill>
                <a:srgbClr val="272E3A">
                  <a:lumMod val="90000"/>
                  <a:lumOff val="10000"/>
                </a:srgbClr>
              </a:solidFill>
              <a:latin typeface="Open Sans Light"/>
            </a:endParaRPr>
          </a:p>
        </p:txBody>
      </p:sp>
      <p:grpSp>
        <p:nvGrpSpPr>
          <p:cNvPr id="21" name="Gruppieren 20"/>
          <p:cNvGrpSpPr/>
          <p:nvPr/>
        </p:nvGrpSpPr>
        <p:grpSpPr>
          <a:xfrm>
            <a:off x="4006920" y="1917328"/>
            <a:ext cx="4135420" cy="4708981"/>
            <a:chOff x="4006920" y="1917328"/>
            <a:chExt cx="4135420" cy="4708981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6920" y="1962364"/>
              <a:ext cx="4130283" cy="4150759"/>
            </a:xfrm>
            <a:prstGeom prst="rect">
              <a:avLst/>
            </a:prstGeom>
          </p:spPr>
        </p:pic>
        <p:sp>
          <p:nvSpPr>
            <p:cNvPr id="19" name="Textfeld 18"/>
            <p:cNvSpPr txBox="1"/>
            <p:nvPr/>
          </p:nvSpPr>
          <p:spPr>
            <a:xfrm>
              <a:off x="4748054" y="1917328"/>
              <a:ext cx="3394286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29400" dirty="0">
                  <a:solidFill>
                    <a:srgbClr val="136032"/>
                  </a:solidFill>
                  <a:latin typeface="Bauhaus 93" panose="04030905020B02020C02" pitchFamily="82" charset="0"/>
                </a:rPr>
                <a:t>4</a:t>
              </a:r>
            </a:p>
          </p:txBody>
        </p:sp>
      </p:grpSp>
      <p:sp>
        <p:nvSpPr>
          <p:cNvPr id="22" name="Rechteck 21"/>
          <p:cNvSpPr/>
          <p:nvPr/>
        </p:nvSpPr>
        <p:spPr>
          <a:xfrm>
            <a:off x="4614505" y="6532395"/>
            <a:ext cx="7577495" cy="198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400"/>
              </a:spcAft>
            </a:pPr>
            <a:r>
              <a:rPr lang="de-CH" sz="600" dirty="0">
                <a:latin typeface="Courier New" panose="02070309020205020404" pitchFamily="49" charset="0"/>
                <a:ea typeface="Arial" panose="020B0604020202020204" pitchFamily="34" charset="0"/>
                <a:cs typeface="Times New Roman" panose="02020603050405020304" pitchFamily="18" charset="0"/>
              </a:rPr>
              <a:t>Hühn, T. (2021) The 4 </a:t>
            </a:r>
            <a:r>
              <a:rPr lang="de-CH" sz="600" dirty="0" err="1">
                <a:latin typeface="Courier New" panose="02070309020205020404" pitchFamily="49" charset="0"/>
                <a:ea typeface="Arial" panose="020B0604020202020204" pitchFamily="34" charset="0"/>
                <a:cs typeface="Times New Roman" panose="02020603050405020304" pitchFamily="18" charset="0"/>
              </a:rPr>
              <a:t>most</a:t>
            </a:r>
            <a:r>
              <a:rPr lang="de-CH" sz="600" dirty="0">
                <a:latin typeface="Courier New" panose="02070309020205020404" pitchFamily="49" charset="0"/>
                <a:ea typeface="Arial" panose="020B0604020202020204" pitchFamily="34" charset="0"/>
                <a:cs typeface="Times New Roman" panose="02020603050405020304" pitchFamily="18" charset="0"/>
              </a:rPr>
              <a:t> relevant </a:t>
            </a:r>
            <a:r>
              <a:rPr lang="de-CH" sz="600" dirty="0" err="1">
                <a:latin typeface="Courier New" panose="02070309020205020404" pitchFamily="49" charset="0"/>
                <a:ea typeface="Arial" panose="020B0604020202020204" pitchFamily="34" charset="0"/>
                <a:cs typeface="Times New Roman" panose="02020603050405020304" pitchFamily="18" charset="0"/>
              </a:rPr>
              <a:t>Questions</a:t>
            </a:r>
            <a:r>
              <a:rPr lang="de-CH" sz="600" dirty="0">
                <a:latin typeface="Courier New" panose="02070309020205020404" pitchFamily="49" charset="0"/>
                <a:ea typeface="Arial" panose="020B0604020202020204" pitchFamily="34" charset="0"/>
                <a:cs typeface="Times New Roman" panose="02020603050405020304" pitchFamily="18" charset="0"/>
              </a:rPr>
              <a:t> on Food, ZHAW, Wädenswil.</a:t>
            </a:r>
            <a:endParaRPr lang="de-CH" sz="600" dirty="0">
              <a:effectLst/>
              <a:latin typeface="Courier New" panose="02070309020205020404" pitchFamily="49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46A0A61E-985F-400E-B5C0-6F0B7BD4EB63}"/>
              </a:ext>
            </a:extLst>
          </p:cNvPr>
          <p:cNvGrpSpPr/>
          <p:nvPr/>
        </p:nvGrpSpPr>
        <p:grpSpPr>
          <a:xfrm>
            <a:off x="9872687" y="70992"/>
            <a:ext cx="2196183" cy="1019021"/>
            <a:chOff x="9313872" y="70992"/>
            <a:chExt cx="2615716" cy="1213683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1661814D-88A0-4E6A-A4B2-BEFA0C0CA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43753" y="70992"/>
              <a:ext cx="1385835" cy="1213682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5829C862-EE30-45D8-B257-02F55B34A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13872" y="70993"/>
              <a:ext cx="1207644" cy="1213682"/>
            </a:xfrm>
            <a:prstGeom prst="rect">
              <a:avLst/>
            </a:prstGeom>
          </p:spPr>
        </p:pic>
      </p:grpSp>
      <p:sp>
        <p:nvSpPr>
          <p:cNvPr id="20" name="Rectangle 23">
            <a:extLst>
              <a:ext uri="{FF2B5EF4-FFF2-40B4-BE49-F238E27FC236}">
                <a16:creationId xmlns:a16="http://schemas.microsoft.com/office/drawing/2014/main" id="{F9571ECC-AC1B-4B71-8439-112C6CA15402}"/>
              </a:ext>
            </a:extLst>
          </p:cNvPr>
          <p:cNvSpPr/>
          <p:nvPr/>
        </p:nvSpPr>
        <p:spPr>
          <a:xfrm>
            <a:off x="4590666" y="1484674"/>
            <a:ext cx="2857380" cy="338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28554">
              <a:lnSpc>
                <a:spcPct val="89000"/>
              </a:lnSpc>
            </a:pPr>
            <a:r>
              <a:rPr lang="en-US" b="1" dirty="0">
                <a:solidFill>
                  <a:srgbClr val="FF0000"/>
                </a:solidFill>
                <a:latin typeface="Open Sans Light"/>
              </a:rPr>
              <a:t>besides Price</a:t>
            </a:r>
            <a:r>
              <a:rPr lang="en-US" dirty="0">
                <a:solidFill>
                  <a:srgbClr val="FF0000"/>
                </a:solidFill>
                <a:latin typeface="Open Sans Light"/>
              </a:rPr>
              <a:t> </a:t>
            </a:r>
            <a:endParaRPr lang="en-US" sz="1200" dirty="0">
              <a:solidFill>
                <a:srgbClr val="FF0000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677587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1254</Words>
  <Application>Microsoft Office PowerPoint</Application>
  <PresentationFormat>Breitbild</PresentationFormat>
  <Paragraphs>237</Paragraphs>
  <Slides>23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41" baseType="lpstr">
      <vt:lpstr>Abadi</vt:lpstr>
      <vt:lpstr>Arial</vt:lpstr>
      <vt:lpstr>Avenir Next LT Pro</vt:lpstr>
      <vt:lpstr>Bauhaus 93</vt:lpstr>
      <vt:lpstr>Calibri</vt:lpstr>
      <vt:lpstr>Calibri Light</vt:lpstr>
      <vt:lpstr>Century Gothic</vt:lpstr>
      <vt:lpstr>Comic Sans MS</vt:lpstr>
      <vt:lpstr>Courier New</vt:lpstr>
      <vt:lpstr>dt-line-technology-01</vt:lpstr>
      <vt:lpstr>HelveticaRoundedBold</vt:lpstr>
      <vt:lpstr>OCR A Extended</vt:lpstr>
      <vt:lpstr>Open Sans</vt:lpstr>
      <vt:lpstr>Open Sans Bold</vt:lpstr>
      <vt:lpstr>Open Sans Extrabold</vt:lpstr>
      <vt:lpstr>Open Sans Light</vt:lpstr>
      <vt:lpstr>Open Sans Semibold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ZHAW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Hühn Tilo (htil)</dc:creator>
  <cp:lastModifiedBy>Hühn Tilo (htil)</cp:lastModifiedBy>
  <cp:revision>164</cp:revision>
  <dcterms:created xsi:type="dcterms:W3CDTF">2021-05-02T04:28:16Z</dcterms:created>
  <dcterms:modified xsi:type="dcterms:W3CDTF">2023-11-19T18:40:25Z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0d9bad3-6dac-4e9a-89a3-89f3b8d247b2_Enabled">
    <vt:lpwstr>true</vt:lpwstr>
  </property>
  <property fmtid="{D5CDD505-2E9C-101B-9397-08002B2CF9AE}" pid="3" name="MSIP_Label_10d9bad3-6dac-4e9a-89a3-89f3b8d247b2_SetDate">
    <vt:lpwstr>2021-05-16T14:24:09Z</vt:lpwstr>
  </property>
  <property fmtid="{D5CDD505-2E9C-101B-9397-08002B2CF9AE}" pid="4" name="MSIP_Label_10d9bad3-6dac-4e9a-89a3-89f3b8d247b2_Method">
    <vt:lpwstr>Standard</vt:lpwstr>
  </property>
  <property fmtid="{D5CDD505-2E9C-101B-9397-08002B2CF9AE}" pid="5" name="MSIP_Label_10d9bad3-6dac-4e9a-89a3-89f3b8d247b2_Name">
    <vt:lpwstr>10d9bad3-6dac-4e9a-89a3-89f3b8d247b2</vt:lpwstr>
  </property>
  <property fmtid="{D5CDD505-2E9C-101B-9397-08002B2CF9AE}" pid="6" name="MSIP_Label_10d9bad3-6dac-4e9a-89a3-89f3b8d247b2_SiteId">
    <vt:lpwstr>5d1a9f9d-201f-4a10-b983-451cf65cbc1e</vt:lpwstr>
  </property>
  <property fmtid="{D5CDD505-2E9C-101B-9397-08002B2CF9AE}" pid="7" name="MSIP_Label_10d9bad3-6dac-4e9a-89a3-89f3b8d247b2_ActionId">
    <vt:lpwstr>9a552ba0-1874-48e0-8dfa-4676fdf6e0a3</vt:lpwstr>
  </property>
  <property fmtid="{D5CDD505-2E9C-101B-9397-08002B2CF9AE}" pid="8" name="MSIP_Label_10d9bad3-6dac-4e9a-89a3-89f3b8d247b2_ContentBits">
    <vt:lpwstr>0</vt:lpwstr>
  </property>
</Properties>
</file>